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76" r:id="rId2"/>
    <p:sldId id="257" r:id="rId3"/>
    <p:sldId id="258" r:id="rId4"/>
    <p:sldId id="272" r:id="rId5"/>
    <p:sldId id="260" r:id="rId6"/>
    <p:sldId id="303" r:id="rId7"/>
    <p:sldId id="304" r:id="rId8"/>
    <p:sldId id="262" r:id="rId9"/>
    <p:sldId id="305" r:id="rId10"/>
    <p:sldId id="312" r:id="rId11"/>
    <p:sldId id="263" r:id="rId12"/>
    <p:sldId id="310" r:id="rId13"/>
    <p:sldId id="265" r:id="rId14"/>
    <p:sldId id="268" r:id="rId15"/>
    <p:sldId id="299" r:id="rId16"/>
    <p:sldId id="309" r:id="rId17"/>
    <p:sldId id="275" r:id="rId18"/>
  </p:sldIdLst>
  <p:sldSz cx="9144000" cy="5143500" type="screen16x9"/>
  <p:notesSz cx="6950075" cy="9236075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ExtraBold" panose="00000900000000000000" pitchFamily="2" charset="0"/>
      <p:bold r:id="rId24"/>
      <p:boldItalic r:id="rId25"/>
    </p:embeddedFont>
    <p:embeddedFont>
      <p:font typeface="Montserrat Light" panose="00000400000000000000" pitchFamily="2" charset="0"/>
      <p:regular r:id="rId26"/>
      <p:bold r:id="rId27"/>
      <p:italic r:id="rId28"/>
      <p:boldItalic r:id="rId29"/>
    </p:embeddedFont>
    <p:embeddedFont>
      <p:font typeface="Montserrat Medium" panose="00000600000000000000" pitchFamily="2" charset="0"/>
      <p:regular r:id="rId30"/>
      <p:bold r:id="rId31"/>
      <p:italic r:id="rId32"/>
      <p:boldItalic r:id="rId33"/>
    </p:embeddedFont>
    <p:embeddedFont>
      <p:font typeface="Montserrat SemiBold" panose="000007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1ED667-014D-E683-9274-F27939E021A3}" v="13" dt="2024-02-12T18:40:11.564"/>
    <p1510:client id="{D8F1B587-0475-8431-8D57-10C85DD6ECEA}" v="5" dt="2024-02-13T21:34:16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04" autoAdjust="0"/>
    <p:restoredTop sz="94665"/>
  </p:normalViewPr>
  <p:slideViewPr>
    <p:cSldViewPr snapToGrid="0">
      <p:cViewPr varScale="1">
        <p:scale>
          <a:sx n="147" d="100"/>
          <a:sy n="147" d="100"/>
        </p:scale>
        <p:origin x="1122" y="12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introduce myself.  I am a client of the program as well as an employee.   If not for the advice of a dedicated social worker I may not be working here today.   After my family member was released to a nursing home the social worker helped me to navigate through all the funding resources available.   I have almost 11 years here at VHC</a:t>
            </a:r>
          </a:p>
        </p:txBody>
      </p:sp>
    </p:spTree>
    <p:extLst>
      <p:ext uri="{BB962C8B-B14F-4D97-AF65-F5344CB8AC3E}">
        <p14:creationId xmlns:p14="http://schemas.microsoft.com/office/powerpoint/2010/main" val="584490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80b4de417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80b4de417_1_4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80b4de417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80b4de417_1_15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80b4de417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80b4de417_1_18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a79f91657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a79f91657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740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80b4de417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80b4de417_1_21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0816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c80b4de417_1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c80b4de417_1_37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c80b4de41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c80b4de417_0_2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Bonnie’s promise to Edie – I will never let this happen to another Veteran or Surviving Spouse.    I will start a company to help people just like us.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80b4de41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80b4de417_0_3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If this process was easy, we wouldn’t have a business today.  We would not have over 4,000 home care agencies, 2600 clients and another 2,000 healthcare professionals reaching out to refer to us.   We do not charge the </a:t>
            </a:r>
            <a:r>
              <a:rPr lang="en-US" dirty="0" err="1"/>
              <a:t>Vetern</a:t>
            </a:r>
            <a:r>
              <a:rPr lang="en-US" dirty="0"/>
              <a:t> for our service    We do however negotiate a fair market rate with our agency partners to cover the cost of services we provide.   Included in our program we now have a 24/7 emergency medical device a case manager is assigned to communicate with the families and a team to ensure the client remains in compliance with the program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80b4de417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80b4de417_1_22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80b4de417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80b4de417_1_1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80b4de417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80b4de417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3949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80b4de417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80b4de417_1_3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185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80b4de417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80b4de417_1_3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0F0F3234-F0F1-A4BD-323C-C2DB05744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80b4de417_1_137:notes">
            <a:extLst>
              <a:ext uri="{FF2B5EF4-FFF2-40B4-BE49-F238E27FC236}">
                <a16:creationId xmlns:a16="http://schemas.microsoft.com/office/drawing/2014/main" id="{81AAE19E-B954-5C25-C19E-3E773F8AA9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80b4de417_1_137:notes">
            <a:extLst>
              <a:ext uri="{FF2B5EF4-FFF2-40B4-BE49-F238E27FC236}">
                <a16:creationId xmlns:a16="http://schemas.microsoft.com/office/drawing/2014/main" id="{EE36D932-FA71-3D37-34A8-019077DFCB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144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video" Target="https://www.youtube.com/embed/hfBKkKwEG54?feature=oembed" TargetMode="Externa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A62E7-16D8-4AEE-AAA0-F359DAF9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43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CC17D-1437-4A33-AC09-5D2349C2C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03421" y="597141"/>
            <a:ext cx="618716" cy="273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B4368-83F1-477B-B4C6-39F63DEC0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08" y="928305"/>
            <a:ext cx="419100" cy="209550"/>
          </a:xfrm>
          <a:prstGeom prst="rect">
            <a:avLst/>
          </a:prstGeom>
        </p:spPr>
      </p:pic>
      <p:sp>
        <p:nvSpPr>
          <p:cNvPr id="7" name="Google Shape;58;p14">
            <a:extLst>
              <a:ext uri="{FF2B5EF4-FFF2-40B4-BE49-F238E27FC236}">
                <a16:creationId xmlns:a16="http://schemas.microsoft.com/office/drawing/2014/main" id="{8C9929DA-8254-3146-9FEE-3DE2809ADB7D}"/>
              </a:ext>
            </a:extLst>
          </p:cNvPr>
          <p:cNvSpPr txBox="1"/>
          <p:nvPr/>
        </p:nvSpPr>
        <p:spPr>
          <a:xfrm>
            <a:off x="962444" y="2182806"/>
            <a:ext cx="1469497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>
                <a:solidFill>
                  <a:srgbClr val="0055A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</a:t>
            </a:r>
            <a:endParaRPr sz="4400" dirty="0">
              <a:solidFill>
                <a:srgbClr val="0055A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E7B1021E-D8A5-4DC4-8154-4D1DAE4B9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0888" y="2368321"/>
            <a:ext cx="3218856" cy="717995"/>
          </a:xfrm>
          <a:prstGeom prst="rect">
            <a:avLst/>
          </a:prstGeom>
        </p:spPr>
      </p:pic>
      <p:sp>
        <p:nvSpPr>
          <p:cNvPr id="10" name="Google Shape;58;p14">
            <a:extLst>
              <a:ext uri="{FF2B5EF4-FFF2-40B4-BE49-F238E27FC236}">
                <a16:creationId xmlns:a16="http://schemas.microsoft.com/office/drawing/2014/main" id="{230CDC58-09A1-3E1A-E991-400C6DC8A067}"/>
              </a:ext>
            </a:extLst>
          </p:cNvPr>
          <p:cNvSpPr txBox="1"/>
          <p:nvPr/>
        </p:nvSpPr>
        <p:spPr>
          <a:xfrm>
            <a:off x="5607455" y="2182806"/>
            <a:ext cx="3014353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dirty="0">
                <a:solidFill>
                  <a:srgbClr val="0055A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Program</a:t>
            </a:r>
            <a:endParaRPr sz="4400" dirty="0">
              <a:solidFill>
                <a:srgbClr val="0055A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11384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700D5C4D-8CA1-9D46-DC87-9C39EEDC6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journey&#10;&#10;Description automatically generated">
            <a:extLst>
              <a:ext uri="{FF2B5EF4-FFF2-40B4-BE49-F238E27FC236}">
                <a16:creationId xmlns:a16="http://schemas.microsoft.com/office/drawing/2014/main" id="{DA02F2DF-FB50-ACBD-1A4A-579077720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48" y="155642"/>
            <a:ext cx="7255704" cy="5148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A72DBD-B12B-ECE5-FBF6-D83500F893E5}"/>
              </a:ext>
            </a:extLst>
          </p:cNvPr>
          <p:cNvSpPr/>
          <p:nvPr/>
        </p:nvSpPr>
        <p:spPr>
          <a:xfrm>
            <a:off x="2438400" y="1854740"/>
            <a:ext cx="1277566" cy="544749"/>
          </a:xfrm>
          <a:prstGeom prst="rect">
            <a:avLst/>
          </a:pr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50619-3041-2043-D594-FB0DD651E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213" y="1715598"/>
            <a:ext cx="1280271" cy="8230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450383-24A3-7649-5A74-2FA4FD2F1486}"/>
              </a:ext>
            </a:extLst>
          </p:cNvPr>
          <p:cNvSpPr/>
          <p:nvPr/>
        </p:nvSpPr>
        <p:spPr>
          <a:xfrm>
            <a:off x="3844046" y="3184187"/>
            <a:ext cx="1455907" cy="664723"/>
          </a:xfrm>
          <a:prstGeom prst="rect">
            <a:avLst/>
          </a:pr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BC7E7A-0F92-46AE-9342-2406120C5F45}"/>
              </a:ext>
            </a:extLst>
          </p:cNvPr>
          <p:cNvSpPr/>
          <p:nvPr/>
        </p:nvSpPr>
        <p:spPr>
          <a:xfrm>
            <a:off x="6582382" y="3135548"/>
            <a:ext cx="1309991" cy="852792"/>
          </a:xfrm>
          <a:prstGeom prst="rect">
            <a:avLst/>
          </a:pr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886B7-8A38-D95E-B871-1DADCB0D8A81}"/>
              </a:ext>
            </a:extLst>
          </p:cNvPr>
          <p:cNvSpPr/>
          <p:nvPr/>
        </p:nvSpPr>
        <p:spPr>
          <a:xfrm>
            <a:off x="1206229" y="3184187"/>
            <a:ext cx="1455907" cy="638783"/>
          </a:xfrm>
          <a:prstGeom prst="rect">
            <a:avLst/>
          </a:prstGeom>
          <a:solidFill>
            <a:srgbClr val="0055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14E05-49A4-4B16-ADE5-C092BA9BD802}"/>
              </a:ext>
            </a:extLst>
          </p:cNvPr>
          <p:cNvSpPr txBox="1"/>
          <p:nvPr/>
        </p:nvSpPr>
        <p:spPr>
          <a:xfrm>
            <a:off x="1250813" y="3041913"/>
            <a:ext cx="1366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Referral sent to </a:t>
            </a:r>
            <a:r>
              <a:rPr lang="en-US" sz="1800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VetAssist</a:t>
            </a:r>
            <a:endParaRPr lang="en-US" sz="1800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E2E85-D6FE-AFE9-F929-C1EA40C3508B}"/>
              </a:ext>
            </a:extLst>
          </p:cNvPr>
          <p:cNvSpPr txBox="1"/>
          <p:nvPr/>
        </p:nvSpPr>
        <p:spPr>
          <a:xfrm>
            <a:off x="2329774" y="1778421"/>
            <a:ext cx="149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Determine eligibility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20BC1-11C3-9BFA-CAFB-C67C9C59B20C}"/>
              </a:ext>
            </a:extLst>
          </p:cNvPr>
          <p:cNvSpPr txBox="1"/>
          <p:nvPr/>
        </p:nvSpPr>
        <p:spPr>
          <a:xfrm>
            <a:off x="3698132" y="3065010"/>
            <a:ext cx="1742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dirty="0">
                <a:solidFill>
                  <a:schemeClr val="bg1"/>
                </a:solidFill>
                <a:latin typeface="Montserrat Medium" panose="00000600000000000000" pitchFamily="2" charset="0"/>
              </a:rPr>
              <a:t>Home appointment &amp; sign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0B46CF-5E08-DE13-59D5-1ABC21D2E41A}"/>
              </a:ext>
            </a:extLst>
          </p:cNvPr>
          <p:cNvSpPr txBox="1"/>
          <p:nvPr/>
        </p:nvSpPr>
        <p:spPr>
          <a:xfrm>
            <a:off x="4902604" y="1665449"/>
            <a:ext cx="1647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Final documents sent to VA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356058-3A4C-0320-CB3A-2D08C9147385}"/>
              </a:ext>
            </a:extLst>
          </p:cNvPr>
          <p:cNvSpPr txBox="1"/>
          <p:nvPr/>
        </p:nvSpPr>
        <p:spPr>
          <a:xfrm>
            <a:off x="6476192" y="2961779"/>
            <a:ext cx="1565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Montserrat Medium" panose="00000600000000000000" pitchFamily="2" charset="0"/>
              </a:rPr>
              <a:t>Start of care notice sent to provider</a:t>
            </a:r>
          </a:p>
        </p:txBody>
      </p:sp>
    </p:spTree>
    <p:extLst>
      <p:ext uri="{BB962C8B-B14F-4D97-AF65-F5344CB8AC3E}">
        <p14:creationId xmlns:p14="http://schemas.microsoft.com/office/powerpoint/2010/main" val="5831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</p:spPr>
      </p:pic>
      <p:sp>
        <p:nvSpPr>
          <p:cNvPr id="107" name="Google Shape;107;p20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Why Partner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With Us?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C6EF6F-DA70-B2B4-B073-AF0E7633FFBB}"/>
              </a:ext>
            </a:extLst>
          </p:cNvPr>
          <p:cNvSpPr txBox="1"/>
          <p:nvPr/>
        </p:nvSpPr>
        <p:spPr>
          <a:xfrm>
            <a:off x="4370959" y="549754"/>
            <a:ext cx="3942945" cy="317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5A4"/>
                </a:solidFill>
                <a:latin typeface="Montserrat" panose="00000500000000000000" pitchFamily="2" charset="0"/>
              </a:rPr>
              <a:t>Ease of billing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40B930-D207-97C5-888D-C7473708F7A6}"/>
              </a:ext>
            </a:extLst>
          </p:cNvPr>
          <p:cNvSpPr txBox="1"/>
          <p:nvPr/>
        </p:nvSpPr>
        <p:spPr>
          <a:xfrm>
            <a:off x="4370959" y="969180"/>
            <a:ext cx="394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rgbClr val="0055A4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Increase dollars billed – 15% of our clients need additional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0EBFD-0A0A-67FD-1F6E-53BC518E853A}"/>
              </a:ext>
            </a:extLst>
          </p:cNvPr>
          <p:cNvSpPr txBox="1"/>
          <p:nvPr/>
        </p:nvSpPr>
        <p:spPr>
          <a:xfrm>
            <a:off x="4370960" y="2544211"/>
            <a:ext cx="3942945" cy="317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>
                <a:solidFill>
                  <a:srgbClr val="0055A4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Hours that don’t expire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EF83B-4721-EEA4-8923-49449E748461}"/>
              </a:ext>
            </a:extLst>
          </p:cNvPr>
          <p:cNvSpPr txBox="1"/>
          <p:nvPr/>
        </p:nvSpPr>
        <p:spPr>
          <a:xfrm>
            <a:off x="4370958" y="2926002"/>
            <a:ext cx="394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>
                <a:solidFill>
                  <a:srgbClr val="0055A4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Stand alone program for marketers to get in more doors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46284-5FE9-8D47-527B-9EED08191EB9}"/>
              </a:ext>
            </a:extLst>
          </p:cNvPr>
          <p:cNvSpPr txBox="1"/>
          <p:nvPr/>
        </p:nvSpPr>
        <p:spPr>
          <a:xfrm>
            <a:off x="4370958" y="3601616"/>
            <a:ext cx="394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>
                <a:solidFill>
                  <a:srgbClr val="0055A4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Sense of community assisting our nation’s veterans and their families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6C4995-073C-A604-C022-53813F690C1D}"/>
              </a:ext>
            </a:extLst>
          </p:cNvPr>
          <p:cNvSpPr txBox="1"/>
          <p:nvPr/>
        </p:nvSpPr>
        <p:spPr>
          <a:xfrm>
            <a:off x="4370961" y="1606987"/>
            <a:ext cx="3942945" cy="317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>
                <a:solidFill>
                  <a:srgbClr val="0055A4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Increase billable clients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73234-51BC-0498-B2BF-0A50E06F2AEB}"/>
              </a:ext>
            </a:extLst>
          </p:cNvPr>
          <p:cNvSpPr txBox="1"/>
          <p:nvPr/>
        </p:nvSpPr>
        <p:spPr>
          <a:xfrm>
            <a:off x="4370961" y="2075599"/>
            <a:ext cx="3942945" cy="317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>
                <a:solidFill>
                  <a:srgbClr val="0055A4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Longer average length of stay</a:t>
            </a:r>
          </a:p>
        </p:txBody>
      </p: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A50793A3-D539-C8C9-4F2E-7DBC659EE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6204" y="611221"/>
            <a:ext cx="204754" cy="204754"/>
          </a:xfrm>
          <a:prstGeom prst="rect">
            <a:avLst/>
          </a:prstGeom>
        </p:spPr>
      </p:pic>
      <p:pic>
        <p:nvPicPr>
          <p:cNvPr id="11" name="Graphic 10" descr="Star with solid fill">
            <a:extLst>
              <a:ext uri="{FF2B5EF4-FFF2-40B4-BE49-F238E27FC236}">
                <a16:creationId xmlns:a16="http://schemas.microsoft.com/office/drawing/2014/main" id="{BBA1FCB9-6066-A5D8-5F8B-828B2DBDE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6204" y="1139213"/>
            <a:ext cx="204754" cy="204754"/>
          </a:xfrm>
          <a:prstGeom prst="rect">
            <a:avLst/>
          </a:prstGeom>
        </p:spPr>
      </p:pic>
      <p:pic>
        <p:nvPicPr>
          <p:cNvPr id="12" name="Graphic 11" descr="Star with solid fill">
            <a:extLst>
              <a:ext uri="{FF2B5EF4-FFF2-40B4-BE49-F238E27FC236}">
                <a16:creationId xmlns:a16="http://schemas.microsoft.com/office/drawing/2014/main" id="{D8EA3F2A-9CB2-206C-CCA4-FAA010FF3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6204" y="1655632"/>
            <a:ext cx="204754" cy="204754"/>
          </a:xfrm>
          <a:prstGeom prst="rect">
            <a:avLst/>
          </a:prstGeom>
        </p:spPr>
      </p:pic>
      <p:pic>
        <p:nvPicPr>
          <p:cNvPr id="13" name="Graphic 12" descr="Star with solid fill">
            <a:extLst>
              <a:ext uri="{FF2B5EF4-FFF2-40B4-BE49-F238E27FC236}">
                <a16:creationId xmlns:a16="http://schemas.microsoft.com/office/drawing/2014/main" id="{42876F6D-1B90-A37D-A2C9-BA9B2F0A1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6204" y="2151097"/>
            <a:ext cx="204754" cy="204754"/>
          </a:xfrm>
          <a:prstGeom prst="rect">
            <a:avLst/>
          </a:prstGeom>
        </p:spPr>
      </p:pic>
      <p:pic>
        <p:nvPicPr>
          <p:cNvPr id="14" name="Graphic 13" descr="Star with solid fill">
            <a:extLst>
              <a:ext uri="{FF2B5EF4-FFF2-40B4-BE49-F238E27FC236}">
                <a16:creationId xmlns:a16="http://schemas.microsoft.com/office/drawing/2014/main" id="{E2531378-1CC9-5D8C-1D8E-770F9BF21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6204" y="2613425"/>
            <a:ext cx="204754" cy="204754"/>
          </a:xfrm>
          <a:prstGeom prst="rect">
            <a:avLst/>
          </a:prstGeom>
        </p:spPr>
      </p:pic>
      <p:pic>
        <p:nvPicPr>
          <p:cNvPr id="15" name="Graphic 14" descr="Star with solid fill">
            <a:extLst>
              <a:ext uri="{FF2B5EF4-FFF2-40B4-BE49-F238E27FC236}">
                <a16:creationId xmlns:a16="http://schemas.microsoft.com/office/drawing/2014/main" id="{CEC358D0-36FB-5E49-49D0-4B5563847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6204" y="3052066"/>
            <a:ext cx="204754" cy="204754"/>
          </a:xfrm>
          <a:prstGeom prst="rect">
            <a:avLst/>
          </a:prstGeom>
        </p:spPr>
      </p:pic>
      <p:pic>
        <p:nvPicPr>
          <p:cNvPr id="16" name="Graphic 15" descr="Star with solid fill">
            <a:extLst>
              <a:ext uri="{FF2B5EF4-FFF2-40B4-BE49-F238E27FC236}">
                <a16:creationId xmlns:a16="http://schemas.microsoft.com/office/drawing/2014/main" id="{781856FF-8078-856C-9A0F-F2166903C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6204" y="3724594"/>
            <a:ext cx="204754" cy="204754"/>
          </a:xfrm>
          <a:prstGeom prst="rect">
            <a:avLst/>
          </a:prstGeom>
        </p:spPr>
      </p:pic>
      <p:pic>
        <p:nvPicPr>
          <p:cNvPr id="18" name="Picture 17" descr="A black and white rectangular sign with white text&#10;&#10;Description automatically generated">
            <a:extLst>
              <a:ext uri="{FF2B5EF4-FFF2-40B4-BE49-F238E27FC236}">
                <a16:creationId xmlns:a16="http://schemas.microsoft.com/office/drawing/2014/main" id="{4EF532FC-CE96-F274-3C9F-298927FA6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486" y="4407476"/>
            <a:ext cx="986953" cy="4621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5D0EC8C-D4CC-F903-2DCF-90599E90E7C1}"/>
              </a:ext>
            </a:extLst>
          </p:cNvPr>
          <p:cNvSpPr/>
          <p:nvPr/>
        </p:nvSpPr>
        <p:spPr>
          <a:xfrm>
            <a:off x="0" y="0"/>
            <a:ext cx="9144000" cy="1113972"/>
          </a:xfrm>
          <a:prstGeom prst="rect">
            <a:avLst/>
          </a:prstGeom>
          <a:solidFill>
            <a:srgbClr val="0055A4"/>
          </a:solidFill>
          <a:ln>
            <a:solidFill>
              <a:srgbClr val="0055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26;g229016098f9_0_34">
            <a:extLst>
              <a:ext uri="{FF2B5EF4-FFF2-40B4-BE49-F238E27FC236}">
                <a16:creationId xmlns:a16="http://schemas.microsoft.com/office/drawing/2014/main" id="{D24755E6-A388-D51C-55B2-5A9ADBB53AD0}"/>
              </a:ext>
            </a:extLst>
          </p:cNvPr>
          <p:cNvSpPr txBox="1"/>
          <p:nvPr/>
        </p:nvSpPr>
        <p:spPr>
          <a:xfrm>
            <a:off x="2011579" y="563002"/>
            <a:ext cx="4728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900" b="1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Included in the VetAssist Program</a:t>
            </a:r>
            <a:endParaRPr sz="19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Google Shape;128;g229016098f9_0_34">
            <a:extLst>
              <a:ext uri="{FF2B5EF4-FFF2-40B4-BE49-F238E27FC236}">
                <a16:creationId xmlns:a16="http://schemas.microsoft.com/office/drawing/2014/main" id="{A6B18058-7CD8-B0B3-2708-64F0FCE099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8952" y="1900118"/>
            <a:ext cx="2586045" cy="16665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3;g229016098f9_0_34">
            <a:extLst>
              <a:ext uri="{FF2B5EF4-FFF2-40B4-BE49-F238E27FC236}">
                <a16:creationId xmlns:a16="http://schemas.microsoft.com/office/drawing/2014/main" id="{345A7351-9E9A-49A6-C6EA-CA9AFE5390A7}"/>
              </a:ext>
            </a:extLst>
          </p:cNvPr>
          <p:cNvSpPr txBox="1"/>
          <p:nvPr/>
        </p:nvSpPr>
        <p:spPr>
          <a:xfrm>
            <a:off x="1645798" y="74632"/>
            <a:ext cx="585240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 dirty="0">
                <a:solidFill>
                  <a:schemeClr val="bg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Enhanced Care Services</a:t>
            </a:r>
            <a:endParaRPr sz="3200" b="0" i="0" u="none" strike="noStrike" cap="none" dirty="0">
              <a:solidFill>
                <a:schemeClr val="bg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" name="Google Shape;129;g229016098f9_0_34">
            <a:extLst>
              <a:ext uri="{FF2B5EF4-FFF2-40B4-BE49-F238E27FC236}">
                <a16:creationId xmlns:a16="http://schemas.microsoft.com/office/drawing/2014/main" id="{29655010-AD79-E794-8A5C-9658D39E4C89}"/>
              </a:ext>
            </a:extLst>
          </p:cNvPr>
          <p:cNvSpPr txBox="1"/>
          <p:nvPr/>
        </p:nvSpPr>
        <p:spPr>
          <a:xfrm>
            <a:off x="158035" y="3684552"/>
            <a:ext cx="2711700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 b="1" i="0" u="none" strike="noStrike" cap="none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The “Hub” </a:t>
            </a:r>
            <a:endParaRPr sz="1300" b="1" i="0" u="none" strike="noStrike" cap="none" dirty="0">
              <a:solidFill>
                <a:srgbClr val="2F2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" name="Picture 17" descr="A blue and red text on a black background&#10;&#10;Description automatically generated">
            <a:extLst>
              <a:ext uri="{FF2B5EF4-FFF2-40B4-BE49-F238E27FC236}">
                <a16:creationId xmlns:a16="http://schemas.microsoft.com/office/drawing/2014/main" id="{DF585188-C59F-30D8-F492-2C000EBE0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87" y="1266603"/>
            <a:ext cx="1554377" cy="539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AFD0FD-083B-18D1-9481-13FE1ED8AD07}"/>
              </a:ext>
            </a:extLst>
          </p:cNvPr>
          <p:cNvSpPr txBox="1"/>
          <p:nvPr/>
        </p:nvSpPr>
        <p:spPr>
          <a:xfrm>
            <a:off x="410615" y="3969337"/>
            <a:ext cx="2206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000">
                <a:solidFill>
                  <a:srgbClr val="1A1818"/>
                </a:solidFill>
                <a:effectLst/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A personalized, </a:t>
            </a:r>
          </a:p>
          <a:p>
            <a:r>
              <a:rPr lang="en-US" dirty="0"/>
              <a:t>whole-home system of smart medical alert devices with the intelligence and entertainment of Alexa®.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927CF1-3393-7891-D8E0-3350A1BD9570}"/>
              </a:ext>
            </a:extLst>
          </p:cNvPr>
          <p:cNvGrpSpPr/>
          <p:nvPr/>
        </p:nvGrpSpPr>
        <p:grpSpPr>
          <a:xfrm>
            <a:off x="6013055" y="1266603"/>
            <a:ext cx="2715898" cy="3539375"/>
            <a:chOff x="6013055" y="1266603"/>
            <a:chExt cx="2715898" cy="3539375"/>
          </a:xfrm>
        </p:grpSpPr>
        <p:pic>
          <p:nvPicPr>
            <p:cNvPr id="7" name="Google Shape;131;g229016098f9_0_34">
              <a:extLst>
                <a:ext uri="{FF2B5EF4-FFF2-40B4-BE49-F238E27FC236}">
                  <a16:creationId xmlns:a16="http://schemas.microsoft.com/office/drawing/2014/main" id="{EEEA128B-4354-5F1B-E332-0AD0F94981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023" t="10540" r="7806" b="8375"/>
            <a:stretch/>
          </p:blipFill>
          <p:spPr>
            <a:xfrm>
              <a:off x="6013055" y="1763627"/>
              <a:ext cx="2715898" cy="2027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32;g229016098f9_0_34">
              <a:extLst>
                <a:ext uri="{FF2B5EF4-FFF2-40B4-BE49-F238E27FC236}">
                  <a16:creationId xmlns:a16="http://schemas.microsoft.com/office/drawing/2014/main" id="{A6C43CCE-C263-800B-0EB8-96DC680BC36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54584" y="1266603"/>
              <a:ext cx="1595670" cy="38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6C4C7F-378D-9E4D-C121-AF926A728E5F}"/>
                </a:ext>
              </a:extLst>
            </p:cNvPr>
            <p:cNvSpPr txBox="1"/>
            <p:nvPr/>
          </p:nvSpPr>
          <p:spPr>
            <a:xfrm>
              <a:off x="6238673" y="3944204"/>
              <a:ext cx="234416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000">
                  <a:solidFill>
                    <a:srgbClr val="1A1818"/>
                  </a:solidFill>
                  <a:effectLst/>
                  <a:latin typeface="Montserrat" panose="00000500000000000000" pitchFamily="2" charset="0"/>
                </a:defRPr>
              </a:lvl1pPr>
            </a:lstStyle>
            <a:p>
              <a:r>
                <a:rPr lang="en-US" dirty="0"/>
                <a:t>The </a:t>
              </a:r>
              <a:r>
                <a:rPr lang="en-US" dirty="0" err="1"/>
                <a:t>VoiceHealth</a:t>
              </a:r>
              <a:r>
                <a:rPr lang="en-US" dirty="0"/>
                <a:t> skill, accessed through the </a:t>
              </a:r>
              <a:r>
                <a:rPr lang="en-US" dirty="0" err="1"/>
                <a:t>VetAssist</a:t>
              </a:r>
              <a:r>
                <a:rPr lang="en-US" dirty="0"/>
                <a:t> Companion, allows a healthcare professional to monitor daily care routines and wellness indicators.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E4DB36-AA57-0397-26CC-0A86EE46C08C}"/>
              </a:ext>
            </a:extLst>
          </p:cNvPr>
          <p:cNvGrpSpPr/>
          <p:nvPr/>
        </p:nvGrpSpPr>
        <p:grpSpPr>
          <a:xfrm>
            <a:off x="2958495" y="1320738"/>
            <a:ext cx="2789884" cy="3639129"/>
            <a:chOff x="2958495" y="1320738"/>
            <a:chExt cx="2789884" cy="3639129"/>
          </a:xfrm>
        </p:grpSpPr>
        <p:pic>
          <p:nvPicPr>
            <p:cNvPr id="2" name="Google Shape;125;g229016098f9_0_34">
              <a:extLst>
                <a:ext uri="{FF2B5EF4-FFF2-40B4-BE49-F238E27FC236}">
                  <a16:creationId xmlns:a16="http://schemas.microsoft.com/office/drawing/2014/main" id="{855CDE97-6C9F-5C52-473B-584BFA7FA56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58495" y="1726988"/>
              <a:ext cx="2789884" cy="206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30;g229016098f9_0_34">
              <a:extLst>
                <a:ext uri="{FF2B5EF4-FFF2-40B4-BE49-F238E27FC236}">
                  <a16:creationId xmlns:a16="http://schemas.microsoft.com/office/drawing/2014/main" id="{5155C16E-0CEF-BDCA-752C-EE604370D58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92865" y="1320738"/>
              <a:ext cx="1436183" cy="431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691D04-59BB-80F0-507F-BE15ECE24847}"/>
                </a:ext>
              </a:extLst>
            </p:cNvPr>
            <p:cNvSpPr txBox="1"/>
            <p:nvPr/>
          </p:nvSpPr>
          <p:spPr>
            <a:xfrm>
              <a:off x="3122316" y="3944204"/>
              <a:ext cx="25065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000">
                  <a:solidFill>
                    <a:srgbClr val="1A1818"/>
                  </a:solidFill>
                  <a:effectLst/>
                  <a:latin typeface="Montserrat" panose="00000500000000000000" pitchFamily="2" charset="0"/>
                </a:defRPr>
              </a:lvl1pPr>
            </a:lstStyle>
            <a:p>
              <a:r>
                <a:rPr lang="en-US" dirty="0"/>
                <a:t>Scheduled calls by our compassionate healthcare professionals team offer a reliable point of contact for expressing feelings, health needs, and non-health concerns.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8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/>
        </p:nvSpPr>
        <p:spPr>
          <a:xfrm>
            <a:off x="789425" y="2092275"/>
            <a:ext cx="305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Tools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EAC6D-244C-D90B-2AF0-BF354DA04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484" y="4359991"/>
            <a:ext cx="1211126" cy="6641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/>
        </p:nvSpPr>
        <p:spPr>
          <a:xfrm>
            <a:off x="375300" y="203425"/>
            <a:ext cx="8393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3E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Vet</a:t>
            </a:r>
            <a:r>
              <a:rPr lang="en" sz="2400">
                <a:solidFill>
                  <a:srgbClr val="0055A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Assist Rack Card</a:t>
            </a:r>
            <a:endParaRPr sz="2400">
              <a:solidFill>
                <a:srgbClr val="0055A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675" y="928275"/>
            <a:ext cx="7957548" cy="379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668375" y="2039000"/>
            <a:ext cx="261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Wartime Dates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a79f916577_0_62"/>
          <p:cNvSpPr txBox="1"/>
          <p:nvPr/>
        </p:nvSpPr>
        <p:spPr>
          <a:xfrm>
            <a:off x="375300" y="254650"/>
            <a:ext cx="856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VetAssist Program brand assets at your fingertips!</a:t>
            </a:r>
            <a:endParaRPr sz="240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37" name="Google Shape;137;g1a79f916577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150" y="1184200"/>
            <a:ext cx="5511700" cy="3765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97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/>
        </p:nvSpPr>
        <p:spPr>
          <a:xfrm>
            <a:off x="334474" y="203425"/>
            <a:ext cx="83934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Multiple Options to Make Sending Referrals Easy</a:t>
            </a:r>
            <a:endParaRPr sz="24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0" y="854518"/>
            <a:ext cx="9260732" cy="4288981"/>
          </a:xfrm>
          <a:prstGeom prst="rect">
            <a:avLst/>
          </a:prstGeom>
          <a:solidFill>
            <a:srgbClr val="F2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E5B370-2823-2AB8-3655-A0F41DA3F6A5}"/>
              </a:ext>
            </a:extLst>
          </p:cNvPr>
          <p:cNvGrpSpPr/>
          <p:nvPr/>
        </p:nvGrpSpPr>
        <p:grpSpPr>
          <a:xfrm>
            <a:off x="120155" y="791356"/>
            <a:ext cx="5234128" cy="2258882"/>
            <a:chOff x="120155" y="791356"/>
            <a:chExt cx="5234128" cy="2258882"/>
          </a:xfrm>
        </p:grpSpPr>
        <p:pic>
          <p:nvPicPr>
            <p:cNvPr id="171" name="Google Shape;171;p26"/>
            <p:cNvPicPr preferRelativeResize="0"/>
            <p:nvPr/>
          </p:nvPicPr>
          <p:blipFill rotWithShape="1">
            <a:blip r:embed="rId3">
              <a:alphaModFix/>
            </a:blip>
            <a:srcRect r="36764"/>
            <a:stretch/>
          </p:blipFill>
          <p:spPr>
            <a:xfrm>
              <a:off x="136744" y="1321124"/>
              <a:ext cx="2705182" cy="17291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3375D4F-2FEC-3BBD-9D3E-227DEC56B143}"/>
                </a:ext>
              </a:extLst>
            </p:cNvPr>
            <p:cNvSpPr txBox="1"/>
            <p:nvPr/>
          </p:nvSpPr>
          <p:spPr>
            <a:xfrm>
              <a:off x="120155" y="791356"/>
              <a:ext cx="2542162" cy="584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None/>
                <a:defRPr b="1">
                  <a:solidFill>
                    <a:srgbClr val="0055A4"/>
                  </a:solidFill>
                  <a:latin typeface="Montserrat SemiBold"/>
                  <a:ea typeface="Montserrat SemiBold"/>
                  <a:cs typeface="Montserrat SemiBold"/>
                </a:defRPr>
              </a:lvl1pPr>
            </a:lstStyle>
            <a:p>
              <a:r>
                <a:rPr lang="en-US" dirty="0"/>
                <a:t>Online Form</a:t>
              </a:r>
            </a:p>
            <a:p>
              <a:r>
                <a:rPr lang="en-US" sz="1200" b="0" dirty="0">
                  <a:latin typeface="Montserrat" panose="00000500000000000000" pitchFamily="2" charset="0"/>
                </a:rPr>
                <a:t>www.veteranshomecare.com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9DD2EA-A822-51D8-2619-CBA92EA43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3015" y="904073"/>
              <a:ext cx="2881268" cy="1598143"/>
            </a:xfrm>
            <a:prstGeom prst="rect">
              <a:avLst/>
            </a:prstGeom>
          </p:spPr>
        </p:pic>
      </p:grpSp>
      <p:sp>
        <p:nvSpPr>
          <p:cNvPr id="5" name="Google Shape;181;p27">
            <a:extLst>
              <a:ext uri="{FF2B5EF4-FFF2-40B4-BE49-F238E27FC236}">
                <a16:creationId xmlns:a16="http://schemas.microsoft.com/office/drawing/2014/main" id="{26613E15-96D4-334A-78EB-4E3D516A6877}"/>
              </a:ext>
            </a:extLst>
          </p:cNvPr>
          <p:cNvSpPr txBox="1"/>
          <p:nvPr/>
        </p:nvSpPr>
        <p:spPr>
          <a:xfrm>
            <a:off x="4563519" y="1303049"/>
            <a:ext cx="72962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 sure to put</a:t>
            </a:r>
            <a:endParaRPr sz="1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branch</a:t>
            </a:r>
            <a:endParaRPr sz="1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" name="Google Shape;182;p27">
            <a:extLst>
              <a:ext uri="{FF2B5EF4-FFF2-40B4-BE49-F238E27FC236}">
                <a16:creationId xmlns:a16="http://schemas.microsoft.com/office/drawing/2014/main" id="{2CF85D33-BA3D-2720-E546-88BB75575FB4}"/>
              </a:ext>
            </a:extLst>
          </p:cNvPr>
          <p:cNvCxnSpPr>
            <a:cxnSpLocks/>
          </p:cNvCxnSpPr>
          <p:nvPr/>
        </p:nvCxnSpPr>
        <p:spPr>
          <a:xfrm>
            <a:off x="7032350" y="2474875"/>
            <a:ext cx="94953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962EE17-C8CD-F3F5-7A12-950243FF9C87}"/>
              </a:ext>
            </a:extLst>
          </p:cNvPr>
          <p:cNvGrpSpPr/>
          <p:nvPr/>
        </p:nvGrpSpPr>
        <p:grpSpPr>
          <a:xfrm>
            <a:off x="5961635" y="824298"/>
            <a:ext cx="2969009" cy="2619090"/>
            <a:chOff x="5961635" y="824298"/>
            <a:chExt cx="2969009" cy="26190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7C71D3-91B2-99D1-FE30-29E4CBC60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6840" y="1392646"/>
              <a:ext cx="2705182" cy="205074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64EB1E-C327-2E89-9A8A-13A2AB4F2D51}"/>
                </a:ext>
              </a:extLst>
            </p:cNvPr>
            <p:cNvSpPr txBox="1"/>
            <p:nvPr/>
          </p:nvSpPr>
          <p:spPr>
            <a:xfrm>
              <a:off x="5961635" y="824298"/>
              <a:ext cx="2969009" cy="61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None/>
                <a:defRPr b="1">
                  <a:solidFill>
                    <a:srgbClr val="0055A4"/>
                  </a:solidFill>
                  <a:latin typeface="Montserrat SemiBold"/>
                  <a:ea typeface="Montserrat SemiBold"/>
                  <a:cs typeface="Montserrat SemiBold"/>
                </a:defRPr>
              </a:lvl1pPr>
            </a:lstStyle>
            <a:p>
              <a:r>
                <a:rPr lang="en-US" dirty="0"/>
                <a:t>Download Fillable PDF Form</a:t>
              </a:r>
            </a:p>
            <a:p>
              <a:r>
                <a:rPr lang="en-US" dirty="0"/>
                <a:t> </a:t>
              </a:r>
              <a:r>
                <a:rPr lang="en-US" sz="1100" b="0" dirty="0">
                  <a:latin typeface="Montserrat" panose="00000500000000000000" pitchFamily="2" charset="0"/>
                </a:rPr>
                <a:t>to email or fax</a:t>
              </a:r>
              <a:endParaRPr lang="en-US" b="0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47855C-73AA-3B4B-2340-2FB759E3393F}"/>
              </a:ext>
            </a:extLst>
          </p:cNvPr>
          <p:cNvGrpSpPr/>
          <p:nvPr/>
        </p:nvGrpSpPr>
        <p:grpSpPr>
          <a:xfrm>
            <a:off x="751478" y="3375788"/>
            <a:ext cx="7871396" cy="1729114"/>
            <a:chOff x="751478" y="3375788"/>
            <a:chExt cx="7871396" cy="17291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F9796B-A68D-C0FB-CC41-7D7A20D1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478" y="3375788"/>
              <a:ext cx="3779696" cy="172911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3C2917-C3E0-1B49-022F-17CB2775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3870" y="4513318"/>
              <a:ext cx="2969009" cy="426757"/>
            </a:xfrm>
            <a:prstGeom prst="rect">
              <a:avLst/>
            </a:prstGeom>
          </p:spPr>
        </p:pic>
        <p:sp>
          <p:nvSpPr>
            <p:cNvPr id="15" name="Google Shape;142;p23">
              <a:extLst>
                <a:ext uri="{FF2B5EF4-FFF2-40B4-BE49-F238E27FC236}">
                  <a16:creationId xmlns:a16="http://schemas.microsoft.com/office/drawing/2014/main" id="{429E840D-11E7-1EBB-8417-8FE1DDB96A17}"/>
                </a:ext>
              </a:extLst>
            </p:cNvPr>
            <p:cNvSpPr txBox="1"/>
            <p:nvPr/>
          </p:nvSpPr>
          <p:spPr>
            <a:xfrm>
              <a:off x="4113874" y="3807026"/>
              <a:ext cx="4509000" cy="769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0055A4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VetAssist App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0055A4"/>
                  </a:solidFill>
                  <a:latin typeface="Montserrat" panose="00000500000000000000" pitchFamily="2" charset="0"/>
                  <a:ea typeface="Montserrat SemiBold"/>
                  <a:cs typeface="Montserrat SemiBold"/>
                  <a:sym typeface="Montserrat SemiBold"/>
                </a:rPr>
                <a:t>to Quickly Check Eligibility and Refer</a:t>
              </a:r>
              <a:endParaRPr sz="1200" dirty="0">
                <a:solidFill>
                  <a:srgbClr val="0055A4"/>
                </a:solidFill>
                <a:latin typeface="Montserrat" panose="00000500000000000000" pitchFamily="2" charset="0"/>
                <a:ea typeface="Montserrat SemiBold"/>
                <a:cs typeface="Montserrat SemiBold"/>
                <a:sym typeface="Montserrat SemiBol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0055A4"/>
                  </a:solidFill>
                  <a:latin typeface="Montserrat" panose="00000500000000000000" pitchFamily="2" charset="0"/>
                  <a:ea typeface="Montserrat SemiBold"/>
                  <a:cs typeface="Montserrat SemiBold"/>
                  <a:sym typeface="Montserrat SemiBold"/>
                </a:rPr>
                <a:t>Veterans in Need!</a:t>
              </a:r>
              <a:endParaRPr sz="1200" dirty="0">
                <a:solidFill>
                  <a:srgbClr val="0055A4"/>
                </a:solidFill>
                <a:latin typeface="Montserrat" panose="00000500000000000000" pitchFamily="2" charset="0"/>
                <a:ea typeface="Montserrat SemiBold"/>
                <a:cs typeface="Montserrat SemiBold"/>
                <a:sym typeface="Montserrat Semi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0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1515900" y="2233200"/>
            <a:ext cx="305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Questions?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50739-D0E7-B1E3-D933-C386C3352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04" y="4274236"/>
            <a:ext cx="1168736" cy="6409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History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4668875" y="779750"/>
            <a:ext cx="37776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  <a:t>2003 - Bonnie Laiderman was the caregiver for her Mom</a:t>
            </a: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  <a:t>Discovered how difficult and complex it is to access the VA funds, but knew it could cover the care her Mom needed</a:t>
            </a: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  <a:t>Started a company to help veterans and surviving spouses successfully obtain the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  <a:t>“Aid &amp; Attendance VA Benefit”.</a:t>
            </a:r>
            <a:endParaRPr sz="1200" dirty="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 dirty="0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en" sz="1200" b="1" dirty="0">
                <a:solidFill>
                  <a:srgbClr val="0055A4"/>
                </a:solidFill>
                <a:latin typeface="Montserrat"/>
                <a:ea typeface="Montserrat Light"/>
                <a:cs typeface="Montserrat Light"/>
                <a:sym typeface="Montserrat"/>
              </a:rPr>
              <a:t>20</a:t>
            </a:r>
            <a:r>
              <a:rPr lang="en" sz="1200" b="1" dirty="0">
                <a:solidFill>
                  <a:srgbClr val="0055A4"/>
                </a:solidFill>
                <a:latin typeface="Montserrat"/>
                <a:ea typeface="Montserrat"/>
                <a:cs typeface="Montserrat"/>
                <a:sym typeface="Montserrat"/>
              </a:rPr>
              <a:t> Years – helping over 20,000+ Veterans</a:t>
            </a:r>
            <a:endParaRPr sz="1200" b="1" dirty="0">
              <a:solidFill>
                <a:srgbClr val="0055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1912" y="3651775"/>
            <a:ext cx="3271525" cy="5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372925" y="203425"/>
            <a:ext cx="3167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 VetAssist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Program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Difference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2700" y="368088"/>
            <a:ext cx="4541974" cy="44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574166E8-0432-33EE-2CC9-322B54F94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" y="0"/>
            <a:ext cx="913047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126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372925" y="203425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</a:rPr>
              <a:t>Program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Specialists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4170025" y="2313900"/>
            <a:ext cx="1569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 have come to the right place …</a:t>
            </a:r>
            <a:endParaRPr sz="1000" dirty="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3297" y="3100475"/>
            <a:ext cx="542450" cy="4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8675" y="294949"/>
            <a:ext cx="1569300" cy="118037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/>
          <p:nvPr/>
        </p:nvSpPr>
        <p:spPr>
          <a:xfrm>
            <a:off x="4170025" y="2934471"/>
            <a:ext cx="1569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can simplify a complex program …</a:t>
            </a:r>
            <a:endParaRPr sz="1000" dirty="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5" name="Google Shape;205;p29"/>
          <p:cNvSpPr txBox="1"/>
          <p:nvPr/>
        </p:nvSpPr>
        <p:spPr>
          <a:xfrm>
            <a:off x="4170025" y="3555042"/>
            <a:ext cx="1569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thank you for your service to our country ...</a:t>
            </a:r>
            <a:endParaRPr sz="1000" dirty="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6" name="Google Shape;206;p29"/>
          <p:cNvSpPr txBox="1"/>
          <p:nvPr/>
        </p:nvSpPr>
        <p:spPr>
          <a:xfrm>
            <a:off x="4170025" y="1633132"/>
            <a:ext cx="4363603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Determine eligibility for the VetAssist Program® using our exclusive Lead Tool</a:t>
            </a:r>
            <a:endParaRPr sz="1000" dirty="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7" name="Google Shape;207;p29"/>
          <p:cNvSpPr txBox="1"/>
          <p:nvPr/>
        </p:nvSpPr>
        <p:spPr>
          <a:xfrm>
            <a:off x="6853175" y="2630077"/>
            <a:ext cx="1920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If not eligible</a:t>
            </a:r>
            <a:r>
              <a:rPr lang="en" sz="1000" dirty="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suggest other resources</a:t>
            </a:r>
            <a:endParaRPr sz="1000" dirty="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6852610" y="3450171"/>
            <a:ext cx="2024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If eligible</a:t>
            </a:r>
            <a:r>
              <a:rPr lang="en" sz="1000" dirty="0">
                <a:solidFill>
                  <a:srgbClr val="2F2F2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the lead tool will capture the information as a qualified lead</a:t>
            </a:r>
            <a:endParaRPr sz="1000" dirty="0">
              <a:solidFill>
                <a:srgbClr val="2F2F2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8AA3E-275C-114E-F63E-2135AA4B1911}"/>
              </a:ext>
            </a:extLst>
          </p:cNvPr>
          <p:cNvSpPr txBox="1"/>
          <p:nvPr/>
        </p:nvSpPr>
        <p:spPr>
          <a:xfrm>
            <a:off x="3917105" y="310847"/>
            <a:ext cx="2756069" cy="1062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lvl="0" indent="0" algn="ctr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>
                <a:solidFill>
                  <a:srgbClr val="0054A3"/>
                </a:solidFill>
              </a:rPr>
              <a:t>Your patients will be sent to a qualified team of professionals standing by to take their call!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375300" y="150150"/>
            <a:ext cx="8393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 VetAssist Client Retention</a:t>
            </a:r>
            <a:endParaRPr sz="2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2959200" y="576325"/>
            <a:ext cx="3225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(2 years)*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 descr="A group of people holding a photo&#10;&#10;Description automatically generated">
            <a:extLst>
              <a:ext uri="{FF2B5EF4-FFF2-40B4-BE49-F238E27FC236}">
                <a16:creationId xmlns:a16="http://schemas.microsoft.com/office/drawing/2014/main" id="{980FF82B-3637-0C6F-F8B8-9ACBA9B3B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36"/>
          <a:stretch/>
        </p:blipFill>
        <p:spPr>
          <a:xfrm>
            <a:off x="849549" y="1130425"/>
            <a:ext cx="7600545" cy="38167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/>
        </p:nvSpPr>
        <p:spPr>
          <a:xfrm>
            <a:off x="2215524" y="243623"/>
            <a:ext cx="4977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How to Identify a Referral for the VetAssist Program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VetAssist - Referral Video rev010722.mp4">
            <a:hlinkClick r:id="" action="ppaction://media"/>
            <a:extLst>
              <a:ext uri="{FF2B5EF4-FFF2-40B4-BE49-F238E27FC236}">
                <a16:creationId xmlns:a16="http://schemas.microsoft.com/office/drawing/2014/main" id="{A27E74F0-FFEF-9D49-988C-B3660A4D3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667" y="1194852"/>
            <a:ext cx="6087613" cy="3424282"/>
          </a:xfrm>
          <a:prstGeom prst="rect">
            <a:avLst/>
          </a:prstGeom>
        </p:spPr>
      </p:pic>
      <p:pic>
        <p:nvPicPr>
          <p:cNvPr id="3" name="Online Media 2" title="How to Identify a Referral for the VetAssist Program">
            <a:hlinkClick r:id="" action="ppaction://media"/>
            <a:extLst>
              <a:ext uri="{FF2B5EF4-FFF2-40B4-BE49-F238E27FC236}">
                <a16:creationId xmlns:a16="http://schemas.microsoft.com/office/drawing/2014/main" id="{3718B533-BA01-0C5B-0015-0FC23B91A9E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1575577" y="1194852"/>
            <a:ext cx="6172703" cy="34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9497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954023" cy="520753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/>
          <p:nvPr/>
        </p:nvSpPr>
        <p:spPr>
          <a:xfrm>
            <a:off x="385895" y="294218"/>
            <a:ext cx="305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Who Is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Eligible</a:t>
            </a:r>
            <a:endParaRPr sz="3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C888A7-8F7E-9751-AF1C-B835291750F7}"/>
              </a:ext>
            </a:extLst>
          </p:cNvPr>
          <p:cNvGrpSpPr/>
          <p:nvPr/>
        </p:nvGrpSpPr>
        <p:grpSpPr>
          <a:xfrm>
            <a:off x="3717581" y="879068"/>
            <a:ext cx="5040524" cy="3576933"/>
            <a:chOff x="3717581" y="879068"/>
            <a:chExt cx="5040524" cy="3576933"/>
          </a:xfrm>
        </p:grpSpPr>
        <p:pic>
          <p:nvPicPr>
            <p:cNvPr id="6" name="Picture 5" descr="A blue and red sign with red check marks&#10;&#10;Description automatically generated">
              <a:extLst>
                <a:ext uri="{FF2B5EF4-FFF2-40B4-BE49-F238E27FC236}">
                  <a16:creationId xmlns:a16="http://schemas.microsoft.com/office/drawing/2014/main" id="{189D49FE-5907-3F0C-FC83-879952B99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7581" y="879068"/>
              <a:ext cx="5040524" cy="357693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E782E84-C3EE-58D1-97F4-483241C62759}"/>
                </a:ext>
              </a:extLst>
            </p:cNvPr>
            <p:cNvSpPr/>
            <p:nvPr/>
          </p:nvSpPr>
          <p:spPr>
            <a:xfrm>
              <a:off x="4636851" y="3430621"/>
              <a:ext cx="3236068" cy="9468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AEEC64-FE65-8204-3261-A5CFC2FD5B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01" t="71282" r="17715"/>
          <a:stretch/>
        </p:blipFill>
        <p:spPr>
          <a:xfrm>
            <a:off x="4555747" y="3467543"/>
            <a:ext cx="3281464" cy="10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5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372925" y="203425"/>
            <a:ext cx="305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 Easy Steps</a:t>
            </a:r>
            <a:endParaRPr sz="3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4187410" y="117454"/>
            <a:ext cx="4528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55A4"/>
                </a:solidFill>
                <a:latin typeface="Montserrat"/>
                <a:ea typeface="Montserrat"/>
                <a:cs typeface="Montserrat"/>
                <a:sym typeface="Montserrat"/>
              </a:rPr>
              <a:t>ASK THESE QUESTIONS DURING INTAKE...</a:t>
            </a:r>
            <a:endParaRPr sz="1600" b="1" dirty="0">
              <a:solidFill>
                <a:srgbClr val="0055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4245075" y="902207"/>
            <a:ext cx="450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SemiBold"/>
                <a:ea typeface="Montserrat SemiBold"/>
                <a:cs typeface="Montserrat SemiBold"/>
                <a:sym typeface="Montserrat SemiBold"/>
              </a:rPr>
              <a:t>1. Is the client a Veteran of wartime?</a:t>
            </a:r>
            <a:endParaRPr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4245075" y="1273024"/>
            <a:ext cx="50298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World War II</a:t>
            </a:r>
            <a:endParaRPr sz="1000" dirty="0">
              <a:solidFill>
                <a:srgbClr val="2F2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Korean War</a:t>
            </a:r>
            <a:endParaRPr sz="1000" dirty="0">
              <a:solidFill>
                <a:srgbClr val="2F2F2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Vietnam</a:t>
            </a:r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000"/>
              <a:buFont typeface="Montserrat"/>
              <a:buChar char="●"/>
            </a:pPr>
            <a:r>
              <a:rPr lang="en" sz="1000" dirty="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Gulf War</a:t>
            </a:r>
            <a:endParaRPr sz="1000" dirty="0">
              <a:solidFill>
                <a:srgbClr val="2F2F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4264575" y="2526711"/>
            <a:ext cx="450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SemiBold"/>
                <a:ea typeface="Montserrat SemiBold"/>
                <a:cs typeface="Montserrat SemiBold"/>
                <a:sym typeface="Montserrat SemiBold"/>
              </a:rPr>
              <a:t>2. Was the client married to someone who served during wartime? (surviving spouse)</a:t>
            </a:r>
            <a:endParaRPr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4245075" y="3425593"/>
            <a:ext cx="450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SemiBold"/>
                <a:ea typeface="Montserrat SemiBold"/>
                <a:cs typeface="Montserrat SemiBold"/>
                <a:sym typeface="Montserrat SemiBold"/>
              </a:rPr>
              <a:t>3. Does the client need home care to remain home safely and with dignity?</a:t>
            </a:r>
            <a:endParaRPr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4320150" y="4324475"/>
            <a:ext cx="44436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 dirty="0">
                <a:solidFill>
                  <a:srgbClr val="0055A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If yes, send the referral to Veterans Home Care</a:t>
            </a:r>
            <a:endParaRPr sz="1100" b="1" i="1" dirty="0">
              <a:solidFill>
                <a:srgbClr val="0055A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E94624-DD96-2B8E-8BDF-61958D84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563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</TotalTime>
  <Words>647</Words>
  <Application>Microsoft Office PowerPoint</Application>
  <PresentationFormat>On-screen Show (16:9)</PresentationFormat>
  <Paragraphs>77</Paragraphs>
  <Slides>17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Montserrat</vt:lpstr>
      <vt:lpstr>Arial</vt:lpstr>
      <vt:lpstr>Montserrat SemiBold</vt:lpstr>
      <vt:lpstr>Montserrat Medium</vt:lpstr>
      <vt:lpstr>Montserrat Light</vt:lpstr>
      <vt:lpstr>Montserrat ExtraBold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Perry</dc:creator>
  <cp:lastModifiedBy>Lauren Pitlyk</cp:lastModifiedBy>
  <cp:revision>42</cp:revision>
  <cp:lastPrinted>2021-06-10T17:03:09Z</cp:lastPrinted>
  <dcterms:modified xsi:type="dcterms:W3CDTF">2024-04-18T13:15:58Z</dcterms:modified>
</cp:coreProperties>
</file>