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4"/>
  </p:notesMasterIdLst>
  <p:sldIdLst>
    <p:sldId id="276" r:id="rId2"/>
    <p:sldId id="257" r:id="rId3"/>
    <p:sldId id="258" r:id="rId4"/>
    <p:sldId id="303" r:id="rId5"/>
    <p:sldId id="259" r:id="rId6"/>
    <p:sldId id="260" r:id="rId7"/>
    <p:sldId id="261" r:id="rId8"/>
    <p:sldId id="262" r:id="rId9"/>
    <p:sldId id="302" r:id="rId10"/>
    <p:sldId id="263" r:id="rId11"/>
    <p:sldId id="264" r:id="rId12"/>
    <p:sldId id="265" r:id="rId13"/>
    <p:sldId id="267" r:id="rId14"/>
    <p:sldId id="266" r:id="rId15"/>
    <p:sldId id="268" r:id="rId16"/>
    <p:sldId id="299" r:id="rId17"/>
    <p:sldId id="269" r:id="rId18"/>
    <p:sldId id="270" r:id="rId19"/>
    <p:sldId id="271" r:id="rId20"/>
    <p:sldId id="272" r:id="rId21"/>
    <p:sldId id="274" r:id="rId22"/>
    <p:sldId id="275" r:id="rId23"/>
  </p:sldIdLst>
  <p:sldSz cx="9144000" cy="5143500" type="screen16x9"/>
  <p:notesSz cx="6950075" cy="9236075"/>
  <p:embeddedFontLst>
    <p:embeddedFont>
      <p:font typeface="Montserrat" panose="00000500000000000000" pitchFamily="2" charset="0"/>
      <p:regular r:id="rId25"/>
      <p:bold r:id="rId26"/>
      <p:italic r:id="rId27"/>
      <p:boldItalic r:id="rId28"/>
    </p:embeddedFont>
    <p:embeddedFont>
      <p:font typeface="Montserrat ExtraBold" panose="00000900000000000000" pitchFamily="2" charset="0"/>
      <p:bold r:id="rId29"/>
      <p:boldItalic r:id="rId30"/>
    </p:embeddedFont>
    <p:embeddedFont>
      <p:font typeface="Montserrat Light" panose="00000400000000000000" pitchFamily="2" charset="0"/>
      <p:regular r:id="rId31"/>
      <p:bold r:id="rId32"/>
      <p:italic r:id="rId33"/>
      <p:boldItalic r:id="rId34"/>
    </p:embeddedFont>
    <p:embeddedFont>
      <p:font typeface="Montserrat Medium" panose="00000600000000000000" pitchFamily="2" charset="0"/>
      <p:regular r:id="rId35"/>
      <p:bold r:id="rId36"/>
      <p:italic r:id="rId37"/>
      <p:boldItalic r:id="rId38"/>
    </p:embeddedFont>
    <p:embeddedFont>
      <p:font typeface="Montserrat SemiBold" panose="00000700000000000000" pitchFamily="2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5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904" autoAdjust="0"/>
    <p:restoredTop sz="94665"/>
  </p:normalViewPr>
  <p:slideViewPr>
    <p:cSldViewPr snapToGrid="0">
      <p:cViewPr varScale="1">
        <p:scale>
          <a:sx n="147" d="100"/>
          <a:sy n="147" d="100"/>
        </p:scale>
        <p:origin x="1122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6" tIns="92476" rIns="92476" bIns="92476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me introduce myself.  I am a client of the program as well as an employee.   If not for the advice of a dedicated social worker I may not be working here today.   After my family member was released to a nursing home the social worker helped me to navigate through all the funding resources available.   I have almost 11 years here at VHC</a:t>
            </a:r>
          </a:p>
        </p:txBody>
      </p:sp>
    </p:spTree>
    <p:extLst>
      <p:ext uri="{BB962C8B-B14F-4D97-AF65-F5344CB8AC3E}">
        <p14:creationId xmlns:p14="http://schemas.microsoft.com/office/powerpoint/2010/main" val="5844902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c80b4de417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c80b4de417_1_44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c80b4de417_1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c80b4de417_1_137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c80b4de417_1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c80b4de417_1_15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c80b4de417_1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c80b4de417_1_162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c80b4de417_1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c80b4de417_1_142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c80b4de417_1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c80b4de417_1_189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a79f916577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g1a79f916577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57403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c80b4de417_1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c80b4de417_1_214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c80b4de417_1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c80b4de417_1_222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c80b4de417_1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c80b4de417_1_26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c80b4de417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c80b4de417_0_22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Bonnie’s promise to Edie – I will never let this happen to another Veteran or Surviving Spouse.    I will start a company to help people just like us.</a:t>
            </a: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c80b4de417_1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c80b4de417_1_229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c80b4de417_1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c80b4de417_1_368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c80b4de417_1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c80b4de417_1_378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c80b4de417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c80b4de417_0_39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If this process was easy, we wouldn’t have a business today.  We would not have over 4,000 home care agencies, 2600 clients and another 2,000 healthcare professionals reaching out to refer to us.   We do not charge the </a:t>
            </a:r>
            <a:r>
              <a:rPr lang="en-US" dirty="0" err="1"/>
              <a:t>Vetern</a:t>
            </a:r>
            <a:r>
              <a:rPr lang="en-US" dirty="0"/>
              <a:t> for our service    We do however negotiate a fair market rate with our agency partners to cover the cost of services we provide.   Included in our program we now have a 24/7 emergency medical device a case manager is assigned to communicate with the families and a team to ensure the client remains in compliance with the program 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c80b4de417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c80b4de417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3949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80b4de41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80b4de417_0_51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r>
              <a:rPr lang="en-US"/>
              <a:t>A couple $28,000 – 3 M’s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c80b4de417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c80b4de417_1_14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c80b4de417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c80b4de417_1_32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c80b4de417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c80b4de417_1_38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c80b4de417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c80b4de417_1_44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3019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video" Target="https://www.youtube.com/embed/hfBKkKwEG54?feature=oembed" TargetMode="Externa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AF8B6C-0658-4107-B8AE-96A7517AD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750" y="3454561"/>
            <a:ext cx="2884639" cy="15035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3A62E7-16D8-4AEE-AAA0-F359DAF9A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10432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1CC17D-1437-4A33-AC09-5D2349C2C9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603421" y="597141"/>
            <a:ext cx="618716" cy="2734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AB4368-83F1-477B-B4C6-39F63DEC09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008" y="928305"/>
            <a:ext cx="419100" cy="209550"/>
          </a:xfrm>
          <a:prstGeom prst="rect">
            <a:avLst/>
          </a:prstGeom>
        </p:spPr>
      </p:pic>
      <p:sp>
        <p:nvSpPr>
          <p:cNvPr id="7" name="Google Shape;58;p14">
            <a:extLst>
              <a:ext uri="{FF2B5EF4-FFF2-40B4-BE49-F238E27FC236}">
                <a16:creationId xmlns:a16="http://schemas.microsoft.com/office/drawing/2014/main" id="{8C9929DA-8254-3146-9FEE-3DE2809ADB7D}"/>
              </a:ext>
            </a:extLst>
          </p:cNvPr>
          <p:cNvSpPr txBox="1"/>
          <p:nvPr/>
        </p:nvSpPr>
        <p:spPr>
          <a:xfrm>
            <a:off x="1319427" y="2210084"/>
            <a:ext cx="6505145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dirty="0">
                <a:solidFill>
                  <a:srgbClr val="0055A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The </a:t>
            </a:r>
            <a:r>
              <a:rPr lang="en" sz="4000" dirty="0">
                <a:solidFill>
                  <a:srgbClr val="FF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Vet</a:t>
            </a:r>
            <a:r>
              <a:rPr lang="en" sz="4000" dirty="0">
                <a:solidFill>
                  <a:srgbClr val="0055A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Assist Program</a:t>
            </a:r>
            <a:endParaRPr sz="4000" dirty="0">
              <a:solidFill>
                <a:srgbClr val="0055A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52CD71-D7F0-798D-80DF-CF3A555DD2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648457"/>
            <a:ext cx="2066925" cy="11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46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1189" y="-5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0"/>
          <p:cNvSpPr txBox="1"/>
          <p:nvPr/>
        </p:nvSpPr>
        <p:spPr>
          <a:xfrm>
            <a:off x="372925" y="203425"/>
            <a:ext cx="30561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Why Partner</a:t>
            </a:r>
            <a:endParaRPr sz="32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With Us?</a:t>
            </a:r>
            <a:endParaRPr sz="32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108" name="Google Shape;108;p20"/>
          <p:cNvGrpSpPr/>
          <p:nvPr/>
        </p:nvGrpSpPr>
        <p:grpSpPr>
          <a:xfrm>
            <a:off x="4068300" y="333050"/>
            <a:ext cx="4920600" cy="450300"/>
            <a:chOff x="4068300" y="163525"/>
            <a:chExt cx="4920600" cy="450300"/>
          </a:xfrm>
        </p:grpSpPr>
        <p:sp>
          <p:nvSpPr>
            <p:cNvPr id="109" name="Google Shape;109;p20"/>
            <p:cNvSpPr/>
            <p:nvPr/>
          </p:nvSpPr>
          <p:spPr>
            <a:xfrm>
              <a:off x="4068300" y="163525"/>
              <a:ext cx="4920600" cy="450300"/>
            </a:xfrm>
            <a:prstGeom prst="roundRect">
              <a:avLst>
                <a:gd name="adj" fmla="val 16667"/>
              </a:avLst>
            </a:prstGeom>
            <a:solidFill>
              <a:srgbClr val="F2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0"/>
            <p:cNvSpPr txBox="1"/>
            <p:nvPr/>
          </p:nvSpPr>
          <p:spPr>
            <a:xfrm>
              <a:off x="4165175" y="222800"/>
              <a:ext cx="46785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 dirty="0">
                  <a:latin typeface="Montserrat"/>
                  <a:ea typeface="Montserrat"/>
                  <a:cs typeface="Montserrat"/>
                  <a:sym typeface="Montserrat"/>
                </a:rPr>
                <a:t>We are monitoring and ensuring client compliance</a:t>
              </a:r>
              <a:endParaRPr sz="1000" b="1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11" name="Google Shape;111;p20"/>
          <p:cNvGrpSpPr/>
          <p:nvPr/>
        </p:nvGrpSpPr>
        <p:grpSpPr>
          <a:xfrm>
            <a:off x="4068300" y="1075153"/>
            <a:ext cx="4920600" cy="450300"/>
            <a:chOff x="4068300" y="163525"/>
            <a:chExt cx="4920600" cy="450300"/>
          </a:xfrm>
        </p:grpSpPr>
        <p:sp>
          <p:nvSpPr>
            <p:cNvPr id="112" name="Google Shape;112;p20"/>
            <p:cNvSpPr/>
            <p:nvPr/>
          </p:nvSpPr>
          <p:spPr>
            <a:xfrm>
              <a:off x="4068300" y="163525"/>
              <a:ext cx="4920600" cy="450300"/>
            </a:xfrm>
            <a:prstGeom prst="roundRect">
              <a:avLst>
                <a:gd name="adj" fmla="val 16667"/>
              </a:avLst>
            </a:prstGeom>
            <a:solidFill>
              <a:srgbClr val="F2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0"/>
            <p:cNvSpPr txBox="1"/>
            <p:nvPr/>
          </p:nvSpPr>
          <p:spPr>
            <a:xfrm>
              <a:off x="4165175" y="222800"/>
              <a:ext cx="46785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 dirty="0">
                  <a:latin typeface="Montserrat"/>
                  <a:ea typeface="Montserrat"/>
                  <a:cs typeface="Montserrat"/>
                  <a:sym typeface="Montserrat"/>
                </a:rPr>
                <a:t>We assist the families to collect all necessary documents</a:t>
              </a:r>
              <a:endParaRPr sz="1000" b="1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14" name="Google Shape;114;p20"/>
          <p:cNvGrpSpPr/>
          <p:nvPr/>
        </p:nvGrpSpPr>
        <p:grpSpPr>
          <a:xfrm>
            <a:off x="4117727" y="1899053"/>
            <a:ext cx="4920600" cy="450300"/>
            <a:chOff x="4117727" y="605928"/>
            <a:chExt cx="4920600" cy="450300"/>
          </a:xfrm>
        </p:grpSpPr>
        <p:sp>
          <p:nvSpPr>
            <p:cNvPr id="115" name="Google Shape;115;p20"/>
            <p:cNvSpPr/>
            <p:nvPr/>
          </p:nvSpPr>
          <p:spPr>
            <a:xfrm>
              <a:off x="4117727" y="605928"/>
              <a:ext cx="4920600" cy="450300"/>
            </a:xfrm>
            <a:prstGeom prst="roundRect">
              <a:avLst>
                <a:gd name="adj" fmla="val 16667"/>
              </a:avLst>
            </a:prstGeom>
            <a:solidFill>
              <a:srgbClr val="F2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0"/>
            <p:cNvSpPr txBox="1"/>
            <p:nvPr/>
          </p:nvSpPr>
          <p:spPr>
            <a:xfrm>
              <a:off x="4117727" y="653679"/>
              <a:ext cx="46785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 dirty="0">
                  <a:latin typeface="Montserrat"/>
                  <a:ea typeface="Montserrat"/>
                  <a:cs typeface="Montserrat"/>
                  <a:sym typeface="Montserrat"/>
                </a:rPr>
                <a:t>We provide funding for ALL of our clients</a:t>
              </a:r>
              <a:endParaRPr sz="1000" b="1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17" name="Google Shape;117;p20"/>
          <p:cNvGrpSpPr/>
          <p:nvPr/>
        </p:nvGrpSpPr>
        <p:grpSpPr>
          <a:xfrm>
            <a:off x="4033748" y="2765932"/>
            <a:ext cx="4920600" cy="492600"/>
            <a:chOff x="3996677" y="911019"/>
            <a:chExt cx="4920600" cy="492600"/>
          </a:xfrm>
        </p:grpSpPr>
        <p:sp>
          <p:nvSpPr>
            <p:cNvPr id="118" name="Google Shape;118;p20"/>
            <p:cNvSpPr/>
            <p:nvPr/>
          </p:nvSpPr>
          <p:spPr>
            <a:xfrm>
              <a:off x="3996677" y="911758"/>
              <a:ext cx="4920600" cy="450300"/>
            </a:xfrm>
            <a:prstGeom prst="roundRect">
              <a:avLst>
                <a:gd name="adj" fmla="val 16667"/>
              </a:avLst>
            </a:prstGeom>
            <a:solidFill>
              <a:srgbClr val="F2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0"/>
            <p:cNvSpPr txBox="1"/>
            <p:nvPr/>
          </p:nvSpPr>
          <p:spPr>
            <a:xfrm>
              <a:off x="4117727" y="911019"/>
              <a:ext cx="46785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 dirty="0">
                  <a:latin typeface="Montserrat"/>
                  <a:ea typeface="Montserrat"/>
                  <a:cs typeface="Montserrat"/>
                  <a:sym typeface="Montserrat"/>
                </a:rPr>
                <a:t>We have our own VetAssist app for smart phones and tablets – Easy way to submit referrals</a:t>
              </a:r>
              <a:endParaRPr sz="1000" b="1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20" name="Google Shape;120;p20"/>
          <p:cNvGrpSpPr/>
          <p:nvPr/>
        </p:nvGrpSpPr>
        <p:grpSpPr>
          <a:xfrm>
            <a:off x="3996677" y="3661007"/>
            <a:ext cx="5041650" cy="492600"/>
            <a:chOff x="4068300" y="142375"/>
            <a:chExt cx="4920600" cy="492600"/>
          </a:xfrm>
        </p:grpSpPr>
        <p:sp>
          <p:nvSpPr>
            <p:cNvPr id="121" name="Google Shape;121;p20"/>
            <p:cNvSpPr/>
            <p:nvPr/>
          </p:nvSpPr>
          <p:spPr>
            <a:xfrm>
              <a:off x="4068300" y="163525"/>
              <a:ext cx="4920600" cy="450300"/>
            </a:xfrm>
            <a:prstGeom prst="roundRect">
              <a:avLst>
                <a:gd name="adj" fmla="val 16667"/>
              </a:avLst>
            </a:prstGeom>
            <a:solidFill>
              <a:srgbClr val="F2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0"/>
            <p:cNvSpPr txBox="1"/>
            <p:nvPr/>
          </p:nvSpPr>
          <p:spPr>
            <a:xfrm>
              <a:off x="4189350" y="142375"/>
              <a:ext cx="46785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 dirty="0">
                  <a:latin typeface="Montserrat"/>
                  <a:ea typeface="Montserrat"/>
                  <a:cs typeface="Montserrat"/>
                  <a:sym typeface="Montserrat"/>
                </a:rPr>
                <a:t>SmartCompanion– 24/7 Emergency Response system with Alexa (video) technology</a:t>
              </a:r>
              <a:endParaRPr sz="1000" b="1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1"/>
          <p:cNvSpPr txBox="1"/>
          <p:nvPr/>
        </p:nvSpPr>
        <p:spPr>
          <a:xfrm>
            <a:off x="198187" y="121046"/>
            <a:ext cx="8393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EF3E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Vet</a:t>
            </a:r>
            <a:r>
              <a:rPr lang="en" sz="2400" dirty="0">
                <a:solidFill>
                  <a:srgbClr val="0055A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Assist Care Cycle</a:t>
            </a:r>
            <a:endParaRPr sz="2400" dirty="0">
              <a:solidFill>
                <a:srgbClr val="0055A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28" name="Google Shape;12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5396" y="675146"/>
            <a:ext cx="5506995" cy="40811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634C515-ABA8-434B-8CCC-4C400096C039}"/>
              </a:ext>
            </a:extLst>
          </p:cNvPr>
          <p:cNvSpPr/>
          <p:nvPr/>
        </p:nvSpPr>
        <p:spPr>
          <a:xfrm>
            <a:off x="6157452" y="3218835"/>
            <a:ext cx="803787" cy="191729"/>
          </a:xfrm>
          <a:prstGeom prst="rect">
            <a:avLst/>
          </a:prstGeom>
          <a:solidFill>
            <a:srgbClr val="00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A58352-ADD4-4E98-8EAD-40A96ED0D1B8}"/>
              </a:ext>
            </a:extLst>
          </p:cNvPr>
          <p:cNvSpPr txBox="1"/>
          <p:nvPr/>
        </p:nvSpPr>
        <p:spPr>
          <a:xfrm>
            <a:off x="6183261" y="3164343"/>
            <a:ext cx="752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Eligibility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2"/>
          <p:cNvSpPr txBox="1"/>
          <p:nvPr/>
        </p:nvSpPr>
        <p:spPr>
          <a:xfrm>
            <a:off x="789425" y="2092275"/>
            <a:ext cx="30561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Tools</a:t>
            </a:r>
            <a:endParaRPr sz="32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5EAC6D-244C-D90B-2AF0-BF354DA04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1484" y="4359991"/>
            <a:ext cx="1211126" cy="66416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4"/>
          <p:cNvSpPr txBox="1"/>
          <p:nvPr/>
        </p:nvSpPr>
        <p:spPr>
          <a:xfrm>
            <a:off x="372925" y="203425"/>
            <a:ext cx="30561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Companion</a:t>
            </a:r>
            <a:endParaRPr sz="32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Service</a:t>
            </a:r>
            <a:endParaRPr sz="32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52" name="Google Shape;152;p24"/>
          <p:cNvSpPr txBox="1"/>
          <p:nvPr/>
        </p:nvSpPr>
        <p:spPr>
          <a:xfrm>
            <a:off x="4257200" y="1999200"/>
            <a:ext cx="4509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ontserrat SemiBold"/>
                <a:ea typeface="Montserrat SemiBold"/>
                <a:cs typeface="Montserrat SemiBold"/>
                <a:sym typeface="Montserrat SemiBold"/>
              </a:rPr>
              <a:t>3 Solutions</a:t>
            </a:r>
            <a:endParaRPr sz="16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53" name="Google Shape;153;p24"/>
          <p:cNvSpPr txBox="1"/>
          <p:nvPr/>
        </p:nvSpPr>
        <p:spPr>
          <a:xfrm>
            <a:off x="4257200" y="3868000"/>
            <a:ext cx="4368600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1000"/>
              <a:buFont typeface="Montserrat"/>
              <a:buChar char="●"/>
            </a:pPr>
            <a:r>
              <a:rPr lang="en-US" sz="1000" dirty="0">
                <a:solidFill>
                  <a:srgbClr val="2F2F2F"/>
                </a:solidFill>
                <a:latin typeface="Montserrat"/>
                <a:ea typeface="Montserrat"/>
                <a:cs typeface="Montserrat"/>
                <a:sym typeface="Montserrat"/>
              </a:rPr>
              <a:t>24/7 Medical Alert System</a:t>
            </a:r>
          </a:p>
          <a:p>
            <a:pPr marL="45720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1000"/>
              <a:buFont typeface="Montserrat"/>
              <a:buChar char="●"/>
            </a:pPr>
            <a:r>
              <a:rPr lang="en" sz="1000" dirty="0">
                <a:solidFill>
                  <a:srgbClr val="2F2F2F"/>
                </a:solidFill>
                <a:latin typeface="Montserrat"/>
                <a:ea typeface="Montserrat"/>
                <a:cs typeface="Montserrat"/>
                <a:sym typeface="Montserrat"/>
              </a:rPr>
              <a:t>Set up Reminders – medication, check the stove, lock the doors, appointments, birthday, check news, jokes, games</a:t>
            </a:r>
            <a:endParaRPr sz="1000" dirty="0">
              <a:solidFill>
                <a:srgbClr val="2F2F2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1000"/>
              <a:buFont typeface="Montserrat"/>
              <a:buChar char="●"/>
            </a:pPr>
            <a:r>
              <a:rPr lang="en" sz="1000" dirty="0">
                <a:solidFill>
                  <a:srgbClr val="2F2F2F"/>
                </a:solidFill>
                <a:latin typeface="Montserrat"/>
                <a:ea typeface="Montserrat"/>
                <a:cs typeface="Montserrat"/>
                <a:sym typeface="Montserrat"/>
              </a:rPr>
              <a:t>Reduce isolation and loneliness - engagement</a:t>
            </a:r>
            <a:endParaRPr sz="1000" dirty="0">
              <a:solidFill>
                <a:srgbClr val="2F2F2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5" name="Google Shape;15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8825" y="2736425"/>
            <a:ext cx="4209751" cy="95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2984" y="115329"/>
            <a:ext cx="1414290" cy="41862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4"/>
          <p:cNvSpPr txBox="1"/>
          <p:nvPr/>
        </p:nvSpPr>
        <p:spPr>
          <a:xfrm>
            <a:off x="4254775" y="2280075"/>
            <a:ext cx="4509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For a Safe &amp; Independent Life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8E0FCF-69B8-EF48-A82B-C024D75B14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8650" y="203425"/>
            <a:ext cx="2902957" cy="232236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5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3"/>
          <p:cNvSpPr txBox="1"/>
          <p:nvPr/>
        </p:nvSpPr>
        <p:spPr>
          <a:xfrm>
            <a:off x="372925" y="203425"/>
            <a:ext cx="30561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VetAssist</a:t>
            </a:r>
            <a:endParaRPr sz="32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App</a:t>
            </a:r>
            <a:endParaRPr sz="32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41" name="Google Shape;141;p23"/>
          <p:cNvSpPr txBox="1"/>
          <p:nvPr/>
        </p:nvSpPr>
        <p:spPr>
          <a:xfrm>
            <a:off x="4245075" y="203425"/>
            <a:ext cx="4528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EF3E43"/>
                </a:solidFill>
                <a:latin typeface="Montserrat"/>
                <a:ea typeface="Montserrat"/>
                <a:cs typeface="Montserrat"/>
                <a:sym typeface="Montserrat"/>
              </a:rPr>
              <a:t>Easy to Use Digital Tools</a:t>
            </a:r>
            <a:endParaRPr sz="1600" b="1">
              <a:solidFill>
                <a:srgbClr val="EF3E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2" name="Google Shape;142;p23"/>
          <p:cNvSpPr txBox="1"/>
          <p:nvPr/>
        </p:nvSpPr>
        <p:spPr>
          <a:xfrm>
            <a:off x="4254825" y="532250"/>
            <a:ext cx="4509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55A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Quickly Check Eligibility and Refer</a:t>
            </a:r>
            <a:endParaRPr sz="1200">
              <a:solidFill>
                <a:srgbClr val="0055A4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55A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Veterans in Need!</a:t>
            </a:r>
            <a:endParaRPr sz="1200">
              <a:solidFill>
                <a:srgbClr val="0055A4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43" name="Google Shape;143;p23"/>
          <p:cNvSpPr txBox="1"/>
          <p:nvPr/>
        </p:nvSpPr>
        <p:spPr>
          <a:xfrm>
            <a:off x="4287450" y="4537575"/>
            <a:ext cx="4509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0055A4"/>
                </a:solidFill>
                <a:latin typeface="Montserrat"/>
                <a:ea typeface="Montserrat"/>
                <a:cs typeface="Montserrat"/>
                <a:sym typeface="Montserrat"/>
              </a:rPr>
              <a:t>With Multiple Options, Referring Clients is Simple!</a:t>
            </a:r>
            <a:endParaRPr sz="1200" b="1">
              <a:solidFill>
                <a:srgbClr val="0055A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4" name="Google Shape;14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6038" y="1476770"/>
            <a:ext cx="4731824" cy="216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80889" y="3935738"/>
            <a:ext cx="2968498" cy="43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5"/>
          <p:cNvSpPr txBox="1"/>
          <p:nvPr/>
        </p:nvSpPr>
        <p:spPr>
          <a:xfrm>
            <a:off x="375300" y="203425"/>
            <a:ext cx="8393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F3E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Vet</a:t>
            </a:r>
            <a:r>
              <a:rPr lang="en" sz="2400">
                <a:solidFill>
                  <a:srgbClr val="0055A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Assist Rack Card</a:t>
            </a:r>
            <a:endParaRPr sz="2400">
              <a:solidFill>
                <a:srgbClr val="0055A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63" name="Google Shape;16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675" y="928275"/>
            <a:ext cx="7957548" cy="3792626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5"/>
          <p:cNvSpPr txBox="1"/>
          <p:nvPr/>
        </p:nvSpPr>
        <p:spPr>
          <a:xfrm>
            <a:off x="668375" y="2039000"/>
            <a:ext cx="2610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Wartime Dates</a:t>
            </a:r>
            <a:endParaRPr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a79f916577_0_62"/>
          <p:cNvSpPr txBox="1"/>
          <p:nvPr/>
        </p:nvSpPr>
        <p:spPr>
          <a:xfrm>
            <a:off x="375300" y="254650"/>
            <a:ext cx="8562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4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VetAssist Program brand assets at your fingertips!</a:t>
            </a:r>
            <a:endParaRPr sz="2400" i="0" u="none" strike="noStrike" cap="non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37" name="Google Shape;137;g1a79f916577_0_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6150" y="1184200"/>
            <a:ext cx="5511700" cy="3765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6972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6"/>
          <p:cNvSpPr txBox="1"/>
          <p:nvPr/>
        </p:nvSpPr>
        <p:spPr>
          <a:xfrm>
            <a:off x="375300" y="203425"/>
            <a:ext cx="8393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Veterans Home Care Website - Referral Form Tab</a:t>
            </a:r>
            <a:endParaRPr sz="24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70" name="Google Shape;170;p26"/>
          <p:cNvSpPr/>
          <p:nvPr/>
        </p:nvSpPr>
        <p:spPr>
          <a:xfrm>
            <a:off x="9675" y="1021925"/>
            <a:ext cx="9144000" cy="4121400"/>
          </a:xfrm>
          <a:prstGeom prst="rect">
            <a:avLst/>
          </a:prstGeom>
          <a:solidFill>
            <a:srgbClr val="F2F7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1" name="Google Shape;17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700" y="1370649"/>
            <a:ext cx="8548602" cy="3466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7"/>
          <p:cNvSpPr txBox="1"/>
          <p:nvPr/>
        </p:nvSpPr>
        <p:spPr>
          <a:xfrm>
            <a:off x="668375" y="2039000"/>
            <a:ext cx="2610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Wartime Dates</a:t>
            </a:r>
            <a:endParaRPr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77" name="Google Shape;17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9"/>
            <a:ext cx="9144000" cy="50695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9" name="Google Shape;179;p27"/>
          <p:cNvGrpSpPr/>
          <p:nvPr/>
        </p:nvGrpSpPr>
        <p:grpSpPr>
          <a:xfrm>
            <a:off x="7008125" y="1477175"/>
            <a:ext cx="1530525" cy="1995400"/>
            <a:chOff x="7008125" y="1477175"/>
            <a:chExt cx="1530525" cy="1995400"/>
          </a:xfrm>
        </p:grpSpPr>
        <p:sp>
          <p:nvSpPr>
            <p:cNvPr id="180" name="Google Shape;180;p27"/>
            <p:cNvSpPr txBox="1"/>
            <p:nvPr/>
          </p:nvSpPr>
          <p:spPr>
            <a:xfrm>
              <a:off x="7008125" y="1477175"/>
              <a:ext cx="15159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Fill out the</a:t>
              </a:r>
              <a:endParaRPr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Form on-line</a:t>
              </a:r>
              <a:endParaRPr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81" name="Google Shape;181;p27"/>
            <p:cNvSpPr txBox="1"/>
            <p:nvPr/>
          </p:nvSpPr>
          <p:spPr>
            <a:xfrm>
              <a:off x="7008125" y="2856975"/>
              <a:ext cx="15159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Be sure to put</a:t>
              </a:r>
              <a:endParaRPr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the branch</a:t>
              </a:r>
              <a:endParaRPr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182" name="Google Shape;182;p27"/>
            <p:cNvCxnSpPr/>
            <p:nvPr/>
          </p:nvCxnSpPr>
          <p:spPr>
            <a:xfrm>
              <a:off x="7032350" y="2474875"/>
              <a:ext cx="1506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8"/>
          <p:cNvSpPr txBox="1"/>
          <p:nvPr/>
        </p:nvSpPr>
        <p:spPr>
          <a:xfrm>
            <a:off x="375300" y="203425"/>
            <a:ext cx="8393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Client Referral Form</a:t>
            </a:r>
            <a:endParaRPr sz="24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88" name="Google Shape;188;p28"/>
          <p:cNvSpPr txBox="1"/>
          <p:nvPr/>
        </p:nvSpPr>
        <p:spPr>
          <a:xfrm>
            <a:off x="874125" y="2947075"/>
            <a:ext cx="2181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055A4"/>
                </a:solidFill>
                <a:latin typeface="Montserrat"/>
                <a:ea typeface="Montserrat"/>
                <a:cs typeface="Montserrat"/>
                <a:sym typeface="Montserrat"/>
              </a:rPr>
              <a:t>REFERRAL FORM</a:t>
            </a:r>
            <a:endParaRPr sz="1600" b="1">
              <a:solidFill>
                <a:srgbClr val="0055A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9" name="Google Shape;189;p28"/>
          <p:cNvSpPr txBox="1"/>
          <p:nvPr/>
        </p:nvSpPr>
        <p:spPr>
          <a:xfrm>
            <a:off x="891075" y="3397575"/>
            <a:ext cx="22860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2F2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Agency Name</a:t>
            </a:r>
            <a:endParaRPr sz="1000">
              <a:solidFill>
                <a:srgbClr val="2F2F2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2F2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Agency Branch/Location</a:t>
            </a:r>
            <a:endParaRPr sz="1000">
              <a:solidFill>
                <a:srgbClr val="2F2F2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2F2F2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Referring Person </a:t>
            </a:r>
            <a:endParaRPr sz="1000">
              <a:solidFill>
                <a:srgbClr val="2F2F2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2F2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Referring Person Email/Phone</a:t>
            </a:r>
            <a:endParaRPr sz="1000">
              <a:solidFill>
                <a:srgbClr val="2F2F2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90" name="Google Shape;19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2425" y="1109100"/>
            <a:ext cx="5205626" cy="3937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9850" y="1728400"/>
            <a:ext cx="2507951" cy="94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4"/>
          <p:cNvSpPr txBox="1"/>
          <p:nvPr/>
        </p:nvSpPr>
        <p:spPr>
          <a:xfrm>
            <a:off x="372925" y="203425"/>
            <a:ext cx="30561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Our</a:t>
            </a:r>
            <a:endParaRPr sz="32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History</a:t>
            </a:r>
            <a:endParaRPr sz="32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59" name="Google Shape;59;p14"/>
          <p:cNvSpPr txBox="1"/>
          <p:nvPr/>
        </p:nvSpPr>
        <p:spPr>
          <a:xfrm>
            <a:off x="4668875" y="779750"/>
            <a:ext cx="3777600" cy="2733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latin typeface="Montserrat Light"/>
                <a:ea typeface="Montserrat Light"/>
                <a:cs typeface="Montserrat Light"/>
                <a:sym typeface="Montserrat Light"/>
              </a:rPr>
              <a:t>2003 - Bonnie Laiderman was the caregiver for her Mom</a:t>
            </a:r>
            <a:endParaRPr sz="1200" dirty="0"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latin typeface="Montserrat Light"/>
                <a:ea typeface="Montserrat Light"/>
                <a:cs typeface="Montserrat Light"/>
                <a:sym typeface="Montserrat Light"/>
              </a:rPr>
              <a:t>Discovered how difficult and complex it is to access the VA funds, but knew it could cover the care her Mom needed</a:t>
            </a:r>
            <a:endParaRPr sz="1200" dirty="0"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latin typeface="Montserrat Light"/>
                <a:ea typeface="Montserrat Light"/>
                <a:cs typeface="Montserrat Light"/>
                <a:sym typeface="Montserrat Light"/>
              </a:rPr>
              <a:t>Started a company to help veterans and surviving spouses successfully obtain the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latin typeface="Montserrat Light"/>
                <a:ea typeface="Montserrat Light"/>
                <a:cs typeface="Montserrat Light"/>
                <a:sym typeface="Montserrat Light"/>
              </a:rPr>
              <a:t>“Aid &amp; Attendance VA Benefit”.</a:t>
            </a:r>
            <a:endParaRPr sz="1200" dirty="0"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" sz="1200" dirty="0">
                <a:latin typeface="Montserrat Light"/>
                <a:ea typeface="Montserrat Light"/>
                <a:cs typeface="Montserrat Light"/>
                <a:sym typeface="Montserrat Light"/>
              </a:rPr>
            </a:br>
            <a:r>
              <a:rPr lang="en" sz="1200" b="1" dirty="0">
                <a:solidFill>
                  <a:srgbClr val="0055A4"/>
                </a:solidFill>
                <a:latin typeface="Montserrat"/>
                <a:ea typeface="Montserrat Light"/>
                <a:cs typeface="Montserrat Light"/>
                <a:sym typeface="Montserrat"/>
              </a:rPr>
              <a:t>20</a:t>
            </a:r>
            <a:r>
              <a:rPr lang="en" sz="1200" b="1" dirty="0">
                <a:solidFill>
                  <a:srgbClr val="0055A4"/>
                </a:solidFill>
                <a:latin typeface="Montserrat"/>
                <a:ea typeface="Montserrat"/>
                <a:cs typeface="Montserrat"/>
                <a:sym typeface="Montserrat"/>
              </a:rPr>
              <a:t> Years – helping over 20,000+ Veterans</a:t>
            </a:r>
            <a:endParaRPr sz="1200" b="1" dirty="0">
              <a:solidFill>
                <a:srgbClr val="0055A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0" name="Google Shape;6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1912" y="3651775"/>
            <a:ext cx="3271525" cy="57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9"/>
          <p:cNvSpPr txBox="1"/>
          <p:nvPr/>
        </p:nvSpPr>
        <p:spPr>
          <a:xfrm>
            <a:off x="372925" y="203425"/>
            <a:ext cx="30561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Enrollment</a:t>
            </a:r>
            <a:endParaRPr sz="32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Specialists</a:t>
            </a:r>
            <a:endParaRPr sz="32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98" name="Google Shape;198;p29"/>
          <p:cNvSpPr txBox="1"/>
          <p:nvPr/>
        </p:nvSpPr>
        <p:spPr>
          <a:xfrm>
            <a:off x="4189400" y="2918700"/>
            <a:ext cx="15693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2F2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You have come to the right place …</a:t>
            </a:r>
            <a:endParaRPr sz="1000">
              <a:solidFill>
                <a:srgbClr val="2F2F2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99" name="Google Shape;199;p29"/>
          <p:cNvSpPr txBox="1"/>
          <p:nvPr/>
        </p:nvSpPr>
        <p:spPr>
          <a:xfrm>
            <a:off x="4266875" y="465025"/>
            <a:ext cx="1569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55A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Standing by to take your calls</a:t>
            </a:r>
            <a:endParaRPr sz="1200">
              <a:solidFill>
                <a:srgbClr val="0055A4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00" name="Google Shape;200;p29"/>
          <p:cNvSpPr txBox="1"/>
          <p:nvPr/>
        </p:nvSpPr>
        <p:spPr>
          <a:xfrm>
            <a:off x="6891900" y="465025"/>
            <a:ext cx="1881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55A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First impression of Veterans Home Care</a:t>
            </a:r>
            <a:endParaRPr sz="1200">
              <a:solidFill>
                <a:srgbClr val="0055A4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01" name="Google Shape;20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83050" y="2749200"/>
            <a:ext cx="542450" cy="40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57200" y="1458325"/>
            <a:ext cx="1569300" cy="1180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08700" y="414225"/>
            <a:ext cx="804000" cy="73742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9"/>
          <p:cNvSpPr txBox="1"/>
          <p:nvPr/>
        </p:nvSpPr>
        <p:spPr>
          <a:xfrm>
            <a:off x="4170025" y="3562850"/>
            <a:ext cx="15693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2F2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We can simplify a complex program …</a:t>
            </a:r>
            <a:endParaRPr sz="1000">
              <a:solidFill>
                <a:srgbClr val="2F2F2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05" name="Google Shape;205;p29"/>
          <p:cNvSpPr txBox="1"/>
          <p:nvPr/>
        </p:nvSpPr>
        <p:spPr>
          <a:xfrm>
            <a:off x="4170025" y="4207000"/>
            <a:ext cx="15693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2F2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We thank you for your service to our country ...</a:t>
            </a:r>
            <a:endParaRPr sz="1000">
              <a:solidFill>
                <a:srgbClr val="2F2F2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06" name="Google Shape;206;p29"/>
          <p:cNvSpPr txBox="1"/>
          <p:nvPr/>
        </p:nvSpPr>
        <p:spPr>
          <a:xfrm>
            <a:off x="6853175" y="1416275"/>
            <a:ext cx="1920300" cy="8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2F2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Determine eligibility for the VetAssist Program® using our exclusive Lead Tool</a:t>
            </a:r>
            <a:endParaRPr sz="1000">
              <a:solidFill>
                <a:srgbClr val="2F2F2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07" name="Google Shape;207;p29"/>
          <p:cNvSpPr txBox="1"/>
          <p:nvPr/>
        </p:nvSpPr>
        <p:spPr>
          <a:xfrm>
            <a:off x="6853175" y="2443050"/>
            <a:ext cx="19203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2F2F2F"/>
                </a:solidFill>
                <a:latin typeface="Montserrat"/>
                <a:ea typeface="Montserrat"/>
                <a:cs typeface="Montserrat"/>
                <a:sym typeface="Montserrat"/>
              </a:rPr>
              <a:t>If not eligible</a:t>
            </a:r>
            <a:r>
              <a:rPr lang="en" sz="1000">
                <a:solidFill>
                  <a:srgbClr val="2F2F2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– suggest other resources</a:t>
            </a:r>
            <a:endParaRPr sz="1000">
              <a:solidFill>
                <a:srgbClr val="2F2F2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08" name="Google Shape;208;p29"/>
          <p:cNvSpPr txBox="1"/>
          <p:nvPr/>
        </p:nvSpPr>
        <p:spPr>
          <a:xfrm>
            <a:off x="6853175" y="3115825"/>
            <a:ext cx="20244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2F2F2F"/>
                </a:solidFill>
                <a:latin typeface="Montserrat"/>
                <a:ea typeface="Montserrat"/>
                <a:cs typeface="Montserrat"/>
                <a:sym typeface="Montserrat"/>
              </a:rPr>
              <a:t>If eligible</a:t>
            </a:r>
            <a:r>
              <a:rPr lang="en" sz="1000">
                <a:solidFill>
                  <a:srgbClr val="2F2F2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– the lead tool will capture the information as a qualified lead</a:t>
            </a:r>
            <a:endParaRPr sz="1000">
              <a:solidFill>
                <a:srgbClr val="2F2F2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09" name="Google Shape;209;p29"/>
          <p:cNvSpPr txBox="1"/>
          <p:nvPr/>
        </p:nvSpPr>
        <p:spPr>
          <a:xfrm>
            <a:off x="6853175" y="3965600"/>
            <a:ext cx="2024400" cy="8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2F2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Once file is ready to ship to the VA, you will be contacted with a start of care notice</a:t>
            </a:r>
            <a:endParaRPr sz="1000">
              <a:solidFill>
                <a:srgbClr val="2F2F2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1"/>
          <p:cNvSpPr txBox="1"/>
          <p:nvPr/>
        </p:nvSpPr>
        <p:spPr>
          <a:xfrm>
            <a:off x="372925" y="203425"/>
            <a:ext cx="30561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What can you Expect?</a:t>
            </a:r>
            <a:endParaRPr sz="32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41" name="Google Shape;241;p31"/>
          <p:cNvSpPr txBox="1"/>
          <p:nvPr/>
        </p:nvSpPr>
        <p:spPr>
          <a:xfrm>
            <a:off x="4259625" y="355975"/>
            <a:ext cx="4453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055A4"/>
                </a:solidFill>
                <a:latin typeface="Montserrat"/>
                <a:ea typeface="Montserrat"/>
                <a:cs typeface="Montserrat"/>
                <a:sym typeface="Montserrat"/>
              </a:rPr>
              <a:t>WHAT CAN YOU EXPECT?</a:t>
            </a:r>
            <a:endParaRPr sz="1600" b="1">
              <a:solidFill>
                <a:srgbClr val="0055A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2" name="Google Shape;242;p31"/>
          <p:cNvSpPr txBox="1"/>
          <p:nvPr/>
        </p:nvSpPr>
        <p:spPr>
          <a:xfrm>
            <a:off x="4143957" y="1241914"/>
            <a:ext cx="4501654" cy="2659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2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2F2F2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Qualified team of client support specialists </a:t>
            </a:r>
            <a:endParaRPr dirty="0">
              <a:solidFill>
                <a:srgbClr val="2F2F2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2F2F2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 partner you can trust to deliver</a:t>
            </a:r>
            <a:endParaRPr dirty="0">
              <a:solidFill>
                <a:srgbClr val="2F2F2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2F2F2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Client retention that exceeds private pay</a:t>
            </a:r>
            <a:endParaRPr dirty="0">
              <a:solidFill>
                <a:srgbClr val="2F2F2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2F2F2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Tools and Technology to enhance caregiving</a:t>
            </a:r>
            <a:endParaRPr dirty="0">
              <a:solidFill>
                <a:srgbClr val="2F2F2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" sz="1200" dirty="0">
                <a:solidFill>
                  <a:srgbClr val="2F2F2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200" dirty="0">
              <a:solidFill>
                <a:srgbClr val="2F2F2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2"/>
          <p:cNvSpPr txBox="1"/>
          <p:nvPr/>
        </p:nvSpPr>
        <p:spPr>
          <a:xfrm>
            <a:off x="1515900" y="2233200"/>
            <a:ext cx="30561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Questions?</a:t>
            </a:r>
            <a:endParaRPr sz="32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250739-D0E7-B1E3-D933-C386C3352D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004" y="4274236"/>
            <a:ext cx="1168736" cy="64092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5"/>
          <p:cNvSpPr txBox="1"/>
          <p:nvPr/>
        </p:nvSpPr>
        <p:spPr>
          <a:xfrm>
            <a:off x="372925" y="203425"/>
            <a:ext cx="31674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The VetAssist</a:t>
            </a:r>
            <a:endParaRPr sz="32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Program</a:t>
            </a:r>
            <a:endParaRPr sz="32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Difference</a:t>
            </a:r>
            <a:endParaRPr sz="32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67" name="Google Shape;6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2700" y="368088"/>
            <a:ext cx="4541974" cy="440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erson sitting in a chair&#10;&#10;Description automatically generated">
            <a:extLst>
              <a:ext uri="{FF2B5EF4-FFF2-40B4-BE49-F238E27FC236}">
                <a16:creationId xmlns:a16="http://schemas.microsoft.com/office/drawing/2014/main" id="{574166E8-0432-33EE-2CC9-322B54F949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4" y="0"/>
            <a:ext cx="9130472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/>
          <p:nvPr/>
        </p:nvSpPr>
        <p:spPr>
          <a:xfrm>
            <a:off x="2215524" y="243623"/>
            <a:ext cx="49779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How to Identify a Referral for the VetAssist Program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VetAssist - Referral Video rev010722.mp4">
            <a:hlinkClick r:id="" action="ppaction://media"/>
            <a:extLst>
              <a:ext uri="{FF2B5EF4-FFF2-40B4-BE49-F238E27FC236}">
                <a16:creationId xmlns:a16="http://schemas.microsoft.com/office/drawing/2014/main" id="{A27E74F0-FFEF-9D49-988C-B3660A4D34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60667" y="1194852"/>
            <a:ext cx="6087613" cy="3424282"/>
          </a:xfrm>
          <a:prstGeom prst="rect">
            <a:avLst/>
          </a:prstGeom>
        </p:spPr>
      </p:pic>
      <p:pic>
        <p:nvPicPr>
          <p:cNvPr id="3" name="Online Media 2" title="How to Identify a Referral for the VetAssist Program">
            <a:hlinkClick r:id="" action="ppaction://media"/>
            <a:extLst>
              <a:ext uri="{FF2B5EF4-FFF2-40B4-BE49-F238E27FC236}">
                <a16:creationId xmlns:a16="http://schemas.microsoft.com/office/drawing/2014/main" id="{3718B533-BA01-0C5B-0015-0FC23B91A9E7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8"/>
          <a:stretch>
            <a:fillRect/>
          </a:stretch>
        </p:blipFill>
        <p:spPr>
          <a:xfrm>
            <a:off x="1575577" y="1194852"/>
            <a:ext cx="6172703" cy="348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59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/>
        </p:nvSpPr>
        <p:spPr>
          <a:xfrm>
            <a:off x="496023" y="236143"/>
            <a:ext cx="8393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Enrollment Center – 40,000 Leads per year</a:t>
            </a:r>
            <a:endParaRPr sz="24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73" name="Google Shape;73;p16"/>
          <p:cNvSpPr txBox="1"/>
          <p:nvPr/>
        </p:nvSpPr>
        <p:spPr>
          <a:xfrm>
            <a:off x="1423411" y="1382379"/>
            <a:ext cx="6297178" cy="1080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0800" lvl="0" indent="0" algn="ctr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rgbClr val="0054A3"/>
                </a:solidFill>
              </a:rPr>
              <a:t>Your patients will be sent to a qualified team of professionals standing by to take their call!</a:t>
            </a:r>
            <a:endParaRPr sz="1800" b="1" dirty="0">
              <a:solidFill>
                <a:srgbClr val="0054A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55A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8888" y="2331865"/>
            <a:ext cx="6686225" cy="21447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109F7B-6284-48C0-9FE3-5A50BCB99A17}"/>
              </a:ext>
            </a:extLst>
          </p:cNvPr>
          <p:cNvSpPr txBox="1"/>
          <p:nvPr/>
        </p:nvSpPr>
        <p:spPr>
          <a:xfrm>
            <a:off x="6337634" y="4608835"/>
            <a:ext cx="1316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$1,432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375B4B-45FC-4FFC-A46E-8602D4328D18}"/>
              </a:ext>
            </a:extLst>
          </p:cNvPr>
          <p:cNvSpPr txBox="1"/>
          <p:nvPr/>
        </p:nvSpPr>
        <p:spPr>
          <a:xfrm>
            <a:off x="1608295" y="4608834"/>
            <a:ext cx="1316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$2,229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D2F21B-8504-4804-906A-8550FF143ED6}"/>
              </a:ext>
            </a:extLst>
          </p:cNvPr>
          <p:cNvSpPr txBox="1"/>
          <p:nvPr/>
        </p:nvSpPr>
        <p:spPr>
          <a:xfrm>
            <a:off x="3977678" y="4608835"/>
            <a:ext cx="1316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$2,643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/>
        </p:nvSpPr>
        <p:spPr>
          <a:xfrm>
            <a:off x="375300" y="150150"/>
            <a:ext cx="8393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The VetAssist Client Retention</a:t>
            </a:r>
            <a:endParaRPr sz="24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80" name="Google Shape;80;p17"/>
          <p:cNvSpPr txBox="1"/>
          <p:nvPr/>
        </p:nvSpPr>
        <p:spPr>
          <a:xfrm>
            <a:off x="2959200" y="576325"/>
            <a:ext cx="3225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(Nearly 3 years)*</a:t>
            </a:r>
            <a:endParaRPr sz="1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1" name="Google Shape;8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300" y="1194533"/>
            <a:ext cx="8468700" cy="37493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8"/>
          <p:cNvSpPr txBox="1"/>
          <p:nvPr/>
        </p:nvSpPr>
        <p:spPr>
          <a:xfrm>
            <a:off x="372925" y="203425"/>
            <a:ext cx="30561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Who Is</a:t>
            </a:r>
            <a:endParaRPr sz="32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Eligible</a:t>
            </a:r>
            <a:endParaRPr sz="32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88" name="Google Shape;88;p18"/>
          <p:cNvSpPr txBox="1"/>
          <p:nvPr/>
        </p:nvSpPr>
        <p:spPr>
          <a:xfrm>
            <a:off x="4450926" y="542069"/>
            <a:ext cx="40926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Montserrat"/>
                <a:ea typeface="Montserrat"/>
                <a:cs typeface="Montserrat"/>
                <a:sym typeface="Montserrat"/>
              </a:rPr>
              <a:t>Ask about the </a:t>
            </a:r>
            <a:r>
              <a:rPr lang="en" sz="2400" b="1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3 M’s</a:t>
            </a:r>
            <a:endParaRPr sz="2400" b="1" dirty="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9" name="Google Shape;8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1476" y="1549975"/>
            <a:ext cx="2891501" cy="2613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9"/>
          <p:cNvSpPr txBox="1"/>
          <p:nvPr/>
        </p:nvSpPr>
        <p:spPr>
          <a:xfrm>
            <a:off x="372925" y="203425"/>
            <a:ext cx="30561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3 Easy Steps</a:t>
            </a:r>
            <a:endParaRPr sz="32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96" name="Google Shape;96;p19"/>
          <p:cNvSpPr txBox="1"/>
          <p:nvPr/>
        </p:nvSpPr>
        <p:spPr>
          <a:xfrm>
            <a:off x="4187410" y="117454"/>
            <a:ext cx="45285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0055A4"/>
                </a:solidFill>
                <a:latin typeface="Montserrat"/>
                <a:ea typeface="Montserrat"/>
                <a:cs typeface="Montserrat"/>
                <a:sym typeface="Montserrat"/>
              </a:rPr>
              <a:t>ASK THESE QUESTIONS DURING INTAKE...</a:t>
            </a:r>
            <a:endParaRPr sz="1600" b="1" dirty="0">
              <a:solidFill>
                <a:srgbClr val="0055A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" name="Google Shape;97;p19"/>
          <p:cNvSpPr txBox="1"/>
          <p:nvPr/>
        </p:nvSpPr>
        <p:spPr>
          <a:xfrm>
            <a:off x="4245075" y="902207"/>
            <a:ext cx="4509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Montserrat SemiBold"/>
                <a:ea typeface="Montserrat SemiBold"/>
                <a:cs typeface="Montserrat SemiBold"/>
                <a:sym typeface="Montserrat SemiBold"/>
              </a:rPr>
              <a:t>1. Is the client a Veteran of wartime?</a:t>
            </a:r>
            <a:endParaRPr dirty="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8" name="Google Shape;98;p19"/>
          <p:cNvSpPr txBox="1"/>
          <p:nvPr/>
        </p:nvSpPr>
        <p:spPr>
          <a:xfrm>
            <a:off x="4245075" y="1273024"/>
            <a:ext cx="5029800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1000"/>
              <a:buFont typeface="Montserrat"/>
              <a:buChar char="●"/>
            </a:pPr>
            <a:r>
              <a:rPr lang="en" sz="1000" dirty="0">
                <a:solidFill>
                  <a:srgbClr val="2F2F2F"/>
                </a:solidFill>
                <a:latin typeface="Montserrat"/>
                <a:ea typeface="Montserrat"/>
                <a:cs typeface="Montserrat"/>
                <a:sym typeface="Montserrat"/>
              </a:rPr>
              <a:t>World War II</a:t>
            </a:r>
            <a:endParaRPr sz="1000" dirty="0">
              <a:solidFill>
                <a:srgbClr val="2F2F2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1000"/>
              <a:buFont typeface="Montserrat"/>
              <a:buChar char="●"/>
            </a:pPr>
            <a:r>
              <a:rPr lang="en" sz="1000" dirty="0">
                <a:solidFill>
                  <a:srgbClr val="2F2F2F"/>
                </a:solidFill>
                <a:latin typeface="Montserrat"/>
                <a:ea typeface="Montserrat"/>
                <a:cs typeface="Montserrat"/>
                <a:sym typeface="Montserrat"/>
              </a:rPr>
              <a:t>Korean War</a:t>
            </a:r>
            <a:endParaRPr sz="1000" dirty="0">
              <a:solidFill>
                <a:srgbClr val="2F2F2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1000"/>
              <a:buFont typeface="Montserrat"/>
              <a:buChar char="●"/>
            </a:pPr>
            <a:r>
              <a:rPr lang="en" sz="1000" dirty="0">
                <a:solidFill>
                  <a:srgbClr val="2F2F2F"/>
                </a:solidFill>
                <a:latin typeface="Montserrat"/>
                <a:ea typeface="Montserrat"/>
                <a:cs typeface="Montserrat"/>
                <a:sym typeface="Montserrat"/>
              </a:rPr>
              <a:t>Vietnam</a:t>
            </a:r>
          </a:p>
          <a:p>
            <a:pPr marL="45720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1000"/>
              <a:buFont typeface="Montserrat"/>
              <a:buChar char="●"/>
            </a:pPr>
            <a:r>
              <a:rPr lang="en" sz="1000" dirty="0">
                <a:solidFill>
                  <a:srgbClr val="2F2F2F"/>
                </a:solidFill>
                <a:latin typeface="Montserrat"/>
                <a:ea typeface="Montserrat"/>
                <a:cs typeface="Montserrat"/>
                <a:sym typeface="Montserrat"/>
              </a:rPr>
              <a:t>Gulf War</a:t>
            </a:r>
            <a:endParaRPr sz="1000" dirty="0">
              <a:solidFill>
                <a:srgbClr val="2F2F2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" name="Google Shape;99;p19"/>
          <p:cNvSpPr txBox="1"/>
          <p:nvPr/>
        </p:nvSpPr>
        <p:spPr>
          <a:xfrm>
            <a:off x="4264575" y="2526711"/>
            <a:ext cx="4509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Montserrat SemiBold"/>
                <a:ea typeface="Montserrat SemiBold"/>
                <a:cs typeface="Montserrat SemiBold"/>
                <a:sym typeface="Montserrat SemiBold"/>
              </a:rPr>
              <a:t>2. Was the client married to someone who served during wartime? (surviving spouse)</a:t>
            </a:r>
            <a:endParaRPr dirty="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0" name="Google Shape;100;p19"/>
          <p:cNvSpPr txBox="1"/>
          <p:nvPr/>
        </p:nvSpPr>
        <p:spPr>
          <a:xfrm>
            <a:off x="4245075" y="3425593"/>
            <a:ext cx="4509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Montserrat SemiBold"/>
                <a:ea typeface="Montserrat SemiBold"/>
                <a:cs typeface="Montserrat SemiBold"/>
                <a:sym typeface="Montserrat SemiBold"/>
              </a:rPr>
              <a:t>3. Does the client need home care to remain home safely and with dignity?</a:t>
            </a:r>
            <a:endParaRPr dirty="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1" name="Google Shape;101;p19"/>
          <p:cNvSpPr txBox="1"/>
          <p:nvPr/>
        </p:nvSpPr>
        <p:spPr>
          <a:xfrm>
            <a:off x="4320150" y="4324475"/>
            <a:ext cx="4443600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1" dirty="0">
                <a:solidFill>
                  <a:srgbClr val="0055A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If yes, send the referral to Veterans Home Care</a:t>
            </a:r>
            <a:endParaRPr sz="1100" b="1" i="1" dirty="0">
              <a:solidFill>
                <a:srgbClr val="0055A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0"/>
          <p:cNvSpPr txBox="1"/>
          <p:nvPr/>
        </p:nvSpPr>
        <p:spPr>
          <a:xfrm>
            <a:off x="181777" y="360871"/>
            <a:ext cx="3056100" cy="3631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VA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32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32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How to utilize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32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VHA &amp; VBA</a:t>
            </a:r>
            <a:endParaRPr sz="32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09" name="Google Shape;109;p20"/>
          <p:cNvSpPr/>
          <p:nvPr/>
        </p:nvSpPr>
        <p:spPr>
          <a:xfrm>
            <a:off x="4048503" y="1067904"/>
            <a:ext cx="4920600" cy="450300"/>
          </a:xfrm>
          <a:prstGeom prst="roundRect">
            <a:avLst>
              <a:gd name="adj" fmla="val 16667"/>
            </a:avLst>
          </a:prstGeom>
          <a:solidFill>
            <a:srgbClr val="F2F7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0"/>
          <p:cNvSpPr/>
          <p:nvPr/>
        </p:nvSpPr>
        <p:spPr>
          <a:xfrm>
            <a:off x="3921335" y="1852193"/>
            <a:ext cx="4920600" cy="450300"/>
          </a:xfrm>
          <a:prstGeom prst="roundRect">
            <a:avLst>
              <a:gd name="adj" fmla="val 16667"/>
            </a:avLst>
          </a:prstGeom>
          <a:solidFill>
            <a:srgbClr val="F2F7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0"/>
          <p:cNvSpPr/>
          <p:nvPr/>
        </p:nvSpPr>
        <p:spPr>
          <a:xfrm>
            <a:off x="3923075" y="2723700"/>
            <a:ext cx="4920600" cy="450300"/>
          </a:xfrm>
          <a:prstGeom prst="roundRect">
            <a:avLst>
              <a:gd name="adj" fmla="val 16667"/>
            </a:avLst>
          </a:prstGeom>
          <a:solidFill>
            <a:srgbClr val="F2F7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0"/>
          <p:cNvSpPr/>
          <p:nvPr/>
        </p:nvSpPr>
        <p:spPr>
          <a:xfrm>
            <a:off x="3921335" y="3750908"/>
            <a:ext cx="4920600" cy="450300"/>
          </a:xfrm>
          <a:prstGeom prst="roundRect">
            <a:avLst>
              <a:gd name="adj" fmla="val 16667"/>
            </a:avLst>
          </a:prstGeom>
          <a:solidFill>
            <a:srgbClr val="F2F7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639EC2-B2C0-7D14-F819-06D418181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6497" y="111408"/>
            <a:ext cx="3482155" cy="22376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67A25B-A339-FEE5-750D-59A193BC2BAB}"/>
              </a:ext>
            </a:extLst>
          </p:cNvPr>
          <p:cNvSpPr txBox="1"/>
          <p:nvPr/>
        </p:nvSpPr>
        <p:spPr>
          <a:xfrm>
            <a:off x="4465857" y="2376592"/>
            <a:ext cx="1185643" cy="20928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Only Veterans are eligible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Must be registered and qualify for VHA health benefits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Services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(including personal care or home care) prescribed by VHA clinician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A06BEB-6EF2-6FCA-6EE3-7302F38FD5AA}"/>
              </a:ext>
            </a:extLst>
          </p:cNvPr>
          <p:cNvSpPr txBox="1"/>
          <p:nvPr/>
        </p:nvSpPr>
        <p:spPr>
          <a:xfrm>
            <a:off x="5757643" y="2342088"/>
            <a:ext cx="1096069" cy="255454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Veterans and/or their surviving spouse may be eligible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Provide home care hours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/>
              <a:t>VetAssist</a:t>
            </a:r>
            <a:r>
              <a:rPr lang="en-US" sz="1000" dirty="0"/>
              <a:t> Program can be utilized in conjunction  with hours provided by VHA</a:t>
            </a:r>
          </a:p>
          <a:p>
            <a:endParaRPr lang="en-US" sz="1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C4EBF1-369E-D55C-0B9A-A7BDCCCF3563}"/>
              </a:ext>
            </a:extLst>
          </p:cNvPr>
          <p:cNvSpPr txBox="1"/>
          <p:nvPr/>
        </p:nvSpPr>
        <p:spPr>
          <a:xfrm>
            <a:off x="6905900" y="2338211"/>
            <a:ext cx="1002752" cy="13234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Burial expense for the Veteran and for the Spouse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Headstone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The flag</a:t>
            </a:r>
          </a:p>
        </p:txBody>
      </p:sp>
    </p:spTree>
    <p:extLst>
      <p:ext uri="{BB962C8B-B14F-4D97-AF65-F5344CB8AC3E}">
        <p14:creationId xmlns:p14="http://schemas.microsoft.com/office/powerpoint/2010/main" val="342225062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1839</TotalTime>
  <Words>791</Words>
  <Application>Microsoft Office PowerPoint</Application>
  <PresentationFormat>On-screen Show (16:9)</PresentationFormat>
  <Paragraphs>111</Paragraphs>
  <Slides>22</Slides>
  <Notes>22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Montserrat Light</vt:lpstr>
      <vt:lpstr>Montserrat</vt:lpstr>
      <vt:lpstr>Montserrat ExtraBold</vt:lpstr>
      <vt:lpstr>Montserrat SemiBold</vt:lpstr>
      <vt:lpstr>Montserrat Medium</vt:lpstr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Carmen Perry</dc:creator>
  <cp:lastModifiedBy>Lauren Pitlyk</cp:lastModifiedBy>
  <cp:revision>28</cp:revision>
  <cp:lastPrinted>2021-06-10T17:03:09Z</cp:lastPrinted>
  <dcterms:modified xsi:type="dcterms:W3CDTF">2023-12-07T15:31:41Z</dcterms:modified>
</cp:coreProperties>
</file>